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5171" r:id="rId3"/>
    <p:sldMasterId id="2147485419" r:id="rId4"/>
  </p:sldMasterIdLst>
  <p:notesMasterIdLst>
    <p:notesMasterId r:id="rId53"/>
  </p:notesMasterIdLst>
  <p:handoutMasterIdLst>
    <p:handoutMasterId r:id="rId54"/>
  </p:handoutMasterIdLst>
  <p:sldIdLst>
    <p:sldId id="450" r:id="rId5"/>
    <p:sldId id="860" r:id="rId6"/>
    <p:sldId id="803" r:id="rId7"/>
    <p:sldId id="751" r:id="rId8"/>
    <p:sldId id="804" r:id="rId9"/>
    <p:sldId id="586" r:id="rId10"/>
    <p:sldId id="805" r:id="rId11"/>
    <p:sldId id="553" r:id="rId12"/>
    <p:sldId id="806" r:id="rId13"/>
    <p:sldId id="807" r:id="rId14"/>
    <p:sldId id="808" r:id="rId15"/>
    <p:sldId id="809" r:id="rId16"/>
    <p:sldId id="810" r:id="rId17"/>
    <p:sldId id="811" r:id="rId18"/>
    <p:sldId id="812" r:id="rId19"/>
    <p:sldId id="655" r:id="rId20"/>
    <p:sldId id="787" r:id="rId21"/>
    <p:sldId id="788" r:id="rId22"/>
    <p:sldId id="789" r:id="rId23"/>
    <p:sldId id="790" r:id="rId24"/>
    <p:sldId id="791" r:id="rId25"/>
    <p:sldId id="786" r:id="rId26"/>
    <p:sldId id="767" r:id="rId27"/>
    <p:sldId id="768" r:id="rId28"/>
    <p:sldId id="769" r:id="rId29"/>
    <p:sldId id="770" r:id="rId30"/>
    <p:sldId id="771" r:id="rId31"/>
    <p:sldId id="772" r:id="rId32"/>
    <p:sldId id="775" r:id="rId33"/>
    <p:sldId id="785" r:id="rId34"/>
    <p:sldId id="776" r:id="rId35"/>
    <p:sldId id="841" r:id="rId36"/>
    <p:sldId id="862" r:id="rId37"/>
    <p:sldId id="861" r:id="rId38"/>
    <p:sldId id="855" r:id="rId39"/>
    <p:sldId id="863" r:id="rId40"/>
    <p:sldId id="856" r:id="rId41"/>
    <p:sldId id="864" r:id="rId42"/>
    <p:sldId id="858" r:id="rId43"/>
    <p:sldId id="865" r:id="rId44"/>
    <p:sldId id="859" r:id="rId45"/>
    <p:sldId id="866" r:id="rId46"/>
    <p:sldId id="867" r:id="rId47"/>
    <p:sldId id="661" r:id="rId48"/>
    <p:sldId id="708" r:id="rId49"/>
    <p:sldId id="851" r:id="rId50"/>
    <p:sldId id="852" r:id="rId51"/>
    <p:sldId id="749" r:id="rId52"/>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a:srgbClr val="000099"/>
    <a:srgbClr val="042266"/>
    <a:srgbClr val="0099CC"/>
    <a:srgbClr val="99CC00"/>
    <a:srgbClr val="008000"/>
    <a:srgbClr val="00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84" autoAdjust="0"/>
    <p:restoredTop sz="86930" autoAdjust="0"/>
  </p:normalViewPr>
  <p:slideViewPr>
    <p:cSldViewPr snapToGrid="0">
      <p:cViewPr>
        <p:scale>
          <a:sx n="70" d="100"/>
          <a:sy n="70" d="100"/>
        </p:scale>
        <p:origin x="-104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610" y="-96"/>
      </p:cViewPr>
      <p:guideLst>
        <p:guide orient="horz" pos="3126"/>
        <p:guide pos="210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257" tIns="45629" rIns="91257" bIns="45629" numCol="1" anchor="t" anchorCtr="0" compatLnSpc="1">
            <a:prstTxWarp prst="textNoShape">
              <a:avLst/>
            </a:prstTxWarp>
          </a:bodyPr>
          <a:lstStyle>
            <a:lvl1pPr defTabSz="912813">
              <a:defRPr sz="1200"/>
            </a:lvl1pPr>
          </a:lstStyle>
          <a:p>
            <a:pPr>
              <a:defRPr/>
            </a:pPr>
            <a:endParaRPr lang="en-US"/>
          </a:p>
        </p:txBody>
      </p:sp>
      <p:sp>
        <p:nvSpPr>
          <p:cNvPr id="12291"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257" tIns="45629" rIns="91257" bIns="45629" numCol="1" anchor="t" anchorCtr="0" compatLnSpc="1">
            <a:prstTxWarp prst="textNoShape">
              <a:avLst/>
            </a:prstTxWarp>
          </a:bodyPr>
          <a:lstStyle>
            <a:lvl1pPr algn="r" defTabSz="912813">
              <a:defRPr sz="1200"/>
            </a:lvl1pPr>
          </a:lstStyle>
          <a:p>
            <a:pPr>
              <a:defRPr/>
            </a:pPr>
            <a:endParaRPr lang="en-US"/>
          </a:p>
        </p:txBody>
      </p:sp>
      <p:sp>
        <p:nvSpPr>
          <p:cNvPr id="12292"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257" tIns="45629" rIns="91257" bIns="45629" numCol="1" anchor="b" anchorCtr="0" compatLnSpc="1">
            <a:prstTxWarp prst="textNoShape">
              <a:avLst/>
            </a:prstTxWarp>
          </a:bodyPr>
          <a:lstStyle>
            <a:lvl1pPr defTabSz="912813">
              <a:defRPr sz="1200"/>
            </a:lvl1pPr>
          </a:lstStyle>
          <a:p>
            <a:pPr>
              <a:defRPr/>
            </a:pPr>
            <a:endParaRPr lang="en-US"/>
          </a:p>
        </p:txBody>
      </p:sp>
      <p:sp>
        <p:nvSpPr>
          <p:cNvPr id="12293"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257" tIns="45629" rIns="91257" bIns="45629" numCol="1" anchor="b" anchorCtr="0" compatLnSpc="1">
            <a:prstTxWarp prst="textNoShape">
              <a:avLst/>
            </a:prstTxWarp>
          </a:bodyPr>
          <a:lstStyle>
            <a:lvl1pPr algn="r" defTabSz="912813">
              <a:defRPr sz="1200"/>
            </a:lvl1pPr>
          </a:lstStyle>
          <a:p>
            <a:pPr>
              <a:defRPr/>
            </a:pPr>
            <a:fld id="{A44DDF41-CE97-4F5D-88E1-FC76FBBDAF7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257" tIns="45629" rIns="91257" bIns="45629" numCol="1" anchor="t" anchorCtr="0" compatLnSpc="1">
            <a:prstTxWarp prst="textNoShape">
              <a:avLst/>
            </a:prstTxWarp>
          </a:bodyPr>
          <a:lstStyle>
            <a:lvl1pPr defTabSz="912813">
              <a:defRPr sz="1200"/>
            </a:lvl1pPr>
          </a:lstStyle>
          <a:p>
            <a:pPr>
              <a:defRPr/>
            </a:pPr>
            <a:endParaRPr lang="el-GR"/>
          </a:p>
        </p:txBody>
      </p:sp>
      <p:sp>
        <p:nvSpPr>
          <p:cNvPr id="38915"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257" tIns="45629" rIns="91257" bIns="45629" numCol="1" anchor="t" anchorCtr="0" compatLnSpc="1">
            <a:prstTxWarp prst="textNoShape">
              <a:avLst/>
            </a:prstTxWarp>
          </a:bodyPr>
          <a:lstStyle>
            <a:lvl1pPr algn="r" defTabSz="912813">
              <a:defRPr sz="1200"/>
            </a:lvl1pPr>
          </a:lstStyle>
          <a:p>
            <a:pPr>
              <a:defRPr/>
            </a:pPr>
            <a:endParaRPr lang="el-GR"/>
          </a:p>
        </p:txBody>
      </p:sp>
      <p:sp>
        <p:nvSpPr>
          <p:cNvPr id="92164"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257" tIns="45629" rIns="91257" bIns="45629"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38918" name="Rectangle 6"/>
          <p:cNvSpPr>
            <a:spLocks noGrp="1" noChangeArrowheads="1"/>
          </p:cNvSpPr>
          <p:nvPr>
            <p:ph type="ftr" sz="quarter" idx="4"/>
          </p:nvPr>
        </p:nvSpPr>
        <p:spPr bwMode="auto">
          <a:xfrm>
            <a:off x="0" y="9429750"/>
            <a:ext cx="2889250" cy="495300"/>
          </a:xfrm>
          <a:prstGeom prst="rect">
            <a:avLst/>
          </a:prstGeom>
          <a:noFill/>
          <a:ln w="9525">
            <a:noFill/>
            <a:miter lim="800000"/>
            <a:headEnd/>
            <a:tailEnd/>
          </a:ln>
          <a:effectLst/>
        </p:spPr>
        <p:txBody>
          <a:bodyPr vert="horz" wrap="square" lIns="91257" tIns="45629" rIns="91257" bIns="45629" numCol="1" anchor="b" anchorCtr="0" compatLnSpc="1">
            <a:prstTxWarp prst="textNoShape">
              <a:avLst/>
            </a:prstTxWarp>
          </a:bodyPr>
          <a:lstStyle>
            <a:lvl1pPr defTabSz="912813">
              <a:defRPr sz="1200"/>
            </a:lvl1pPr>
          </a:lstStyle>
          <a:p>
            <a:pPr>
              <a:defRPr/>
            </a:pPr>
            <a:endParaRPr lang="el-GR"/>
          </a:p>
        </p:txBody>
      </p:sp>
      <p:sp>
        <p:nvSpPr>
          <p:cNvPr id="38919" name="Rectangle 7"/>
          <p:cNvSpPr>
            <a:spLocks noGrp="1" noChangeArrowheads="1"/>
          </p:cNvSpPr>
          <p:nvPr>
            <p:ph type="sldNum" sz="quarter" idx="5"/>
          </p:nvPr>
        </p:nvSpPr>
        <p:spPr bwMode="auto">
          <a:xfrm>
            <a:off x="3778250" y="9429750"/>
            <a:ext cx="2889250" cy="495300"/>
          </a:xfrm>
          <a:prstGeom prst="rect">
            <a:avLst/>
          </a:prstGeom>
          <a:noFill/>
          <a:ln w="9525">
            <a:noFill/>
            <a:miter lim="800000"/>
            <a:headEnd/>
            <a:tailEnd/>
          </a:ln>
          <a:effectLst/>
        </p:spPr>
        <p:txBody>
          <a:bodyPr vert="horz" wrap="square" lIns="91257" tIns="45629" rIns="91257" bIns="45629" numCol="1" anchor="b" anchorCtr="0" compatLnSpc="1">
            <a:prstTxWarp prst="textNoShape">
              <a:avLst/>
            </a:prstTxWarp>
          </a:bodyPr>
          <a:lstStyle>
            <a:lvl1pPr algn="r" defTabSz="912813">
              <a:defRPr sz="1200"/>
            </a:lvl1pPr>
          </a:lstStyle>
          <a:p>
            <a:pPr>
              <a:defRPr/>
            </a:pPr>
            <a:fld id="{57F74D5C-44D2-40C0-A996-A18A1AECDA20}"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l-GR" smtClean="0"/>
              <a:t>Τον Σεπτέμβριο του 2015, για πρώτη φορά μετά τον Νοέμβριο του 2012, η εγγεγραμμένη ανεργία σημείωσε πτώση κάτω από τις 40,000 χιλιάδες, η οποία αντιστοιχεί με μια ετήσια μείωση της τάξης του 10,8%, σε σύγκριση με τον ίδιο μήνα πέρσι”. </a:t>
            </a:r>
            <a:endParaRPr lang="en-US" smtClean="0"/>
          </a:p>
        </p:txBody>
      </p:sp>
      <p:sp>
        <p:nvSpPr>
          <p:cNvPr id="93188" name="Slide Number Placeholder 3"/>
          <p:cNvSpPr>
            <a:spLocks noGrp="1"/>
          </p:cNvSpPr>
          <p:nvPr>
            <p:ph type="sldNum" sz="quarter" idx="5"/>
          </p:nvPr>
        </p:nvSpPr>
        <p:spPr>
          <a:noFill/>
        </p:spPr>
        <p:txBody>
          <a:bodyPr/>
          <a:lstStyle/>
          <a:p>
            <a:fld id="{AD827BA9-3994-453D-B0FC-68E9D8B55682}" type="slidenum">
              <a:rPr lang="el-GR" smtClean="0"/>
              <a:pPr/>
              <a:t>4</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l-GR" smtClean="0"/>
          </a:p>
          <a:p>
            <a:r>
              <a:rPr lang="el-GR" smtClean="0"/>
              <a:t>Υπάρχει έντονη τάση για μερική απασχόληση η οποία περιορίζεται από τα σχέδια απασχόλησης που προνοούν πλήρη απασχόληση όπως επίσης και από τον κατώτατο μισθό ο οποίος δεν αυξάνεται τα τελευταία χρόνια. </a:t>
            </a:r>
          </a:p>
          <a:p>
            <a:endParaRPr lang="el-GR" smtClean="0"/>
          </a:p>
          <a:p>
            <a:r>
              <a:rPr lang="el-GR" smtClean="0"/>
              <a:t>Η μερική απασχόληση αυξάνεται σταθερά μεταξύ 2011 - 2014. Όχι όμως ραγδαία όπως συμβαίνει σε άλλες χώρες. </a:t>
            </a:r>
          </a:p>
          <a:p>
            <a:endParaRPr lang="el-GR" smtClean="0"/>
          </a:p>
          <a:p>
            <a:r>
              <a:rPr lang="el-GR" smtClean="0"/>
              <a:t>Αξιοσημείωτο ότι αύξηση σημειώθηκε και στους άνδρες. </a:t>
            </a:r>
            <a:endParaRPr lang="en-US" smtClean="0"/>
          </a:p>
        </p:txBody>
      </p:sp>
      <p:sp>
        <p:nvSpPr>
          <p:cNvPr id="102404" name="Slide Number Placeholder 3"/>
          <p:cNvSpPr>
            <a:spLocks noGrp="1"/>
          </p:cNvSpPr>
          <p:nvPr>
            <p:ph type="sldNum" sz="quarter" idx="5"/>
          </p:nvPr>
        </p:nvSpPr>
        <p:spPr>
          <a:noFill/>
        </p:spPr>
        <p:txBody>
          <a:bodyPr/>
          <a:lstStyle/>
          <a:p>
            <a:fld id="{E8CB6F5C-F982-40E1-9DF6-EF8BA7EACB79}" type="slidenum">
              <a:rPr lang="el-GR" smtClean="0"/>
              <a:pPr/>
              <a:t>27</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l-GR" smtClean="0"/>
              <a:t>Αυξάνεται το % των μισθωτών υπαλλήλων (Κλείνουν επιχειρήσεις και πολλοί εργάζονται σαν μισθωτοί πλέον) </a:t>
            </a:r>
          </a:p>
          <a:p>
            <a:r>
              <a:rPr lang="el-GR" smtClean="0"/>
              <a:t>Αυξάνεται το % της προσωρινής εργασίας  (Συμβόλαια με περιορισμένη χρονική διάρκεια)</a:t>
            </a:r>
          </a:p>
          <a:p>
            <a:endParaRPr lang="el-GR" smtClean="0"/>
          </a:p>
        </p:txBody>
      </p:sp>
      <p:sp>
        <p:nvSpPr>
          <p:cNvPr id="103428" name="Slide Number Placeholder 3"/>
          <p:cNvSpPr>
            <a:spLocks noGrp="1"/>
          </p:cNvSpPr>
          <p:nvPr>
            <p:ph type="sldNum" sz="quarter" idx="5"/>
          </p:nvPr>
        </p:nvSpPr>
        <p:spPr>
          <a:noFill/>
        </p:spPr>
        <p:txBody>
          <a:bodyPr/>
          <a:lstStyle/>
          <a:p>
            <a:fld id="{B48C3923-963D-4D45-9581-F862DBF8865F}" type="slidenum">
              <a:rPr lang="el-GR" smtClean="0"/>
              <a:pPr/>
              <a:t>28</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US" smtClean="0"/>
          </a:p>
        </p:txBody>
      </p:sp>
      <p:sp>
        <p:nvSpPr>
          <p:cNvPr id="104452" name="Slide Number Placeholder 3"/>
          <p:cNvSpPr>
            <a:spLocks noGrp="1"/>
          </p:cNvSpPr>
          <p:nvPr>
            <p:ph type="sldNum" sz="quarter" idx="5"/>
          </p:nvPr>
        </p:nvSpPr>
        <p:spPr>
          <a:noFill/>
        </p:spPr>
        <p:txBody>
          <a:bodyPr/>
          <a:lstStyle/>
          <a:p>
            <a:fld id="{DA43599B-7A61-41AD-8C35-41B52AFAB97A}" type="slidenum">
              <a:rPr lang="el-GR" smtClean="0"/>
              <a:pPr/>
              <a:t>29</a:t>
            </a:fld>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lang="en-GB" smtClean="0"/>
              <a:t>Youth Guarantee – NEETS (NOT IN EMPLOYMENT EDUCATION OR TRAINING) </a:t>
            </a:r>
          </a:p>
          <a:p>
            <a:r>
              <a:rPr lang="el-GR" smtClean="0"/>
              <a:t>Σύσταση Εγγύηση για τη Νεολαία - </a:t>
            </a:r>
            <a:r>
              <a:rPr lang="el-GR" b="1" smtClean="0"/>
              <a:t>όλοι οι νέοι κάτω των 25</a:t>
            </a:r>
            <a:r>
              <a:rPr lang="el-GR" smtClean="0"/>
              <a:t> –είτε είναι εγγεγραμμένοι στις υπηρεσίες απασχόλησης είτε όχι– θα λαμβάνουν μια συγκεκριμένη, ποιοτική προσφορά </a:t>
            </a:r>
            <a:r>
              <a:rPr lang="el-GR" b="1" u="sng" smtClean="0"/>
              <a:t>εντός 4 μηνών αφότου εξέρχονται </a:t>
            </a:r>
            <a:r>
              <a:rPr lang="el-GR" smtClean="0"/>
              <a:t>από την επίσημη εκπαίδευση ή καθίστανται άνεργοι. </a:t>
            </a:r>
          </a:p>
          <a:p>
            <a:r>
              <a:rPr lang="el-GR" smtClean="0"/>
              <a:t>Αυτή η ποιοτική προσφορά πρέπει να αφορά </a:t>
            </a:r>
            <a:r>
              <a:rPr lang="el-GR" b="1" smtClean="0"/>
              <a:t>εργασία</a:t>
            </a:r>
            <a:r>
              <a:rPr lang="el-GR" smtClean="0"/>
              <a:t>, </a:t>
            </a:r>
            <a:r>
              <a:rPr lang="el-GR" b="1" smtClean="0"/>
              <a:t>μαθητεία,</a:t>
            </a:r>
            <a:r>
              <a:rPr lang="el-GR" smtClean="0"/>
              <a:t> </a:t>
            </a:r>
            <a:r>
              <a:rPr lang="el-GR" b="1" smtClean="0"/>
              <a:t>πρακτική άσκηση</a:t>
            </a:r>
            <a:r>
              <a:rPr lang="el-GR" smtClean="0"/>
              <a:t> ή συνέχιση της </a:t>
            </a:r>
            <a:r>
              <a:rPr lang="el-GR" b="1" smtClean="0"/>
              <a:t>εκπαίδευσής</a:t>
            </a:r>
            <a:r>
              <a:rPr lang="el-GR" smtClean="0"/>
              <a:t> τους, και να είναι προσαρμοσμένη στις ανάγκες και την κατάσταση κάθε νέου.</a:t>
            </a:r>
            <a:endParaRPr lang="en-US" smtClean="0"/>
          </a:p>
        </p:txBody>
      </p:sp>
      <p:sp>
        <p:nvSpPr>
          <p:cNvPr id="105476" name="Slide Number Placeholder 3"/>
          <p:cNvSpPr>
            <a:spLocks noGrp="1"/>
          </p:cNvSpPr>
          <p:nvPr>
            <p:ph type="sldNum" sz="quarter" idx="5"/>
          </p:nvPr>
        </p:nvSpPr>
        <p:spPr>
          <a:noFill/>
        </p:spPr>
        <p:txBody>
          <a:bodyPr/>
          <a:lstStyle/>
          <a:p>
            <a:fld id="{E14BD88C-ECE5-483A-B329-7E5290B16532}" type="slidenum">
              <a:rPr lang="el-GR" smtClean="0"/>
              <a:pPr/>
              <a:t>30</a:t>
            </a:fld>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l-GR" smtClean="0"/>
              <a:t>Οι μακροχρόνια άνεργοι αυξάνονται…</a:t>
            </a:r>
          </a:p>
          <a:p>
            <a:endParaRPr lang="en-US" smtClean="0"/>
          </a:p>
        </p:txBody>
      </p:sp>
      <p:sp>
        <p:nvSpPr>
          <p:cNvPr id="106500" name="Slide Number Placeholder 3"/>
          <p:cNvSpPr>
            <a:spLocks noGrp="1"/>
          </p:cNvSpPr>
          <p:nvPr>
            <p:ph type="sldNum" sz="quarter" idx="5"/>
          </p:nvPr>
        </p:nvSpPr>
        <p:spPr>
          <a:noFill/>
        </p:spPr>
        <p:txBody>
          <a:bodyPr/>
          <a:lstStyle/>
          <a:p>
            <a:fld id="{856C915B-3C4B-4175-8C17-8B2FDC0EC135}" type="slidenum">
              <a:rPr lang="el-GR" smtClean="0"/>
              <a:pPr/>
              <a:t>31</a:t>
            </a:fld>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p>
        </p:txBody>
      </p:sp>
      <p:sp>
        <p:nvSpPr>
          <p:cNvPr id="107524" name="Slide Number Placeholder 3"/>
          <p:cNvSpPr>
            <a:spLocks noGrp="1"/>
          </p:cNvSpPr>
          <p:nvPr>
            <p:ph type="sldNum" sz="quarter" idx="5"/>
          </p:nvPr>
        </p:nvSpPr>
        <p:spPr>
          <a:noFill/>
        </p:spPr>
        <p:txBody>
          <a:bodyPr/>
          <a:lstStyle/>
          <a:p>
            <a:fld id="{AD6C4FFC-EFB5-4882-AA9C-B6998527A836}" type="slidenum">
              <a:rPr lang="el-GR" smtClean="0"/>
              <a:pPr/>
              <a:t>32</a:t>
            </a:fld>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5E19C98D-DEA5-4D68-A638-1B5BB098003C}" type="slidenum">
              <a:rPr lang="el-GR" smtClean="0"/>
              <a:pPr/>
              <a:t>33</a:t>
            </a:fld>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p>
        </p:txBody>
      </p:sp>
      <p:sp>
        <p:nvSpPr>
          <p:cNvPr id="109572" name="Slide Number Placeholder 3"/>
          <p:cNvSpPr>
            <a:spLocks noGrp="1"/>
          </p:cNvSpPr>
          <p:nvPr>
            <p:ph type="sldNum" sz="quarter" idx="5"/>
          </p:nvPr>
        </p:nvSpPr>
        <p:spPr>
          <a:noFill/>
        </p:spPr>
        <p:txBody>
          <a:bodyPr/>
          <a:lstStyle/>
          <a:p>
            <a:fld id="{EDC051DC-F1F1-4059-AFD6-8A485C49BD97}" type="slidenum">
              <a:rPr lang="el-GR" smtClean="0"/>
              <a:pPr/>
              <a:t>34</a:t>
            </a:fld>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p>
        </p:txBody>
      </p:sp>
      <p:sp>
        <p:nvSpPr>
          <p:cNvPr id="110596" name="Slide Number Placeholder 3"/>
          <p:cNvSpPr>
            <a:spLocks noGrp="1"/>
          </p:cNvSpPr>
          <p:nvPr>
            <p:ph type="sldNum" sz="quarter" idx="5"/>
          </p:nvPr>
        </p:nvSpPr>
        <p:spPr>
          <a:noFill/>
        </p:spPr>
        <p:txBody>
          <a:bodyPr/>
          <a:lstStyle/>
          <a:p>
            <a:fld id="{774DACA4-B305-490B-B5EC-DCD4779864B0}" type="slidenum">
              <a:rPr lang="el-GR" smtClean="0"/>
              <a:pPr/>
              <a:t>35</a:t>
            </a:fld>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AAA879F9-622E-41FD-B9DC-00F2D37509A1}" type="slidenum">
              <a:rPr lang="el-GR" smtClean="0"/>
              <a:pPr/>
              <a:t>36</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algn="just"/>
            <a:r>
              <a:rPr lang="el-GR" smtClean="0"/>
              <a:t>Το μέγεθος της ανεργία τριβής σχετίζεται, τόσο με το στάδιο οικονομικής ανάπτυξης που βρίσκεται μία οικονομία, όσο και από το σχετικό ύψος της οικονομικής δραστηριότητάς της.</a:t>
            </a:r>
          </a:p>
          <a:p>
            <a:pPr algn="just"/>
            <a:r>
              <a:rPr lang="el-GR" smtClean="0"/>
              <a:t>Όταν μία οικονομία μετασχηματίζεται γρήγορα, τότε αφενός πολλές επιχειρήσεις δημιουργούνται και αφετέρου άλλες κλείνουν, γιατί δεν μπορούν να προσαρμοσθούν στις γρήγορα μεταβαλλόμενες συνθήκες, με αποτέλεσμα να προκύπτει ανεργία τριβής.</a:t>
            </a:r>
          </a:p>
          <a:p>
            <a:pPr algn="just"/>
            <a:r>
              <a:rPr lang="el-GR" smtClean="0"/>
              <a:t>Εξάλλου όταν υπάρχει έντονη οικονομική δραστηριότητα η ζήτηση για εργασία είναι σχετικά μεγάλη με αποτέλεσμα να μην υπάρχει ανεργία τριβής. </a:t>
            </a:r>
          </a:p>
          <a:p>
            <a:endParaRPr lang="en-US" smtClean="0"/>
          </a:p>
        </p:txBody>
      </p:sp>
      <p:sp>
        <p:nvSpPr>
          <p:cNvPr id="94212" name="Slide Number Placeholder 3"/>
          <p:cNvSpPr>
            <a:spLocks noGrp="1"/>
          </p:cNvSpPr>
          <p:nvPr>
            <p:ph type="sldNum" sz="quarter" idx="5"/>
          </p:nvPr>
        </p:nvSpPr>
        <p:spPr>
          <a:noFill/>
        </p:spPr>
        <p:txBody>
          <a:bodyPr/>
          <a:lstStyle/>
          <a:p>
            <a:fld id="{73B8A649-7ED2-429E-99F4-88710298C287}" type="slidenum">
              <a:rPr lang="el-GR" smtClean="0"/>
              <a:pPr/>
              <a:t>10</a:t>
            </a:fld>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p>
        </p:txBody>
      </p:sp>
      <p:sp>
        <p:nvSpPr>
          <p:cNvPr id="112644" name="Slide Number Placeholder 3"/>
          <p:cNvSpPr>
            <a:spLocks noGrp="1"/>
          </p:cNvSpPr>
          <p:nvPr>
            <p:ph type="sldNum" sz="quarter" idx="5"/>
          </p:nvPr>
        </p:nvSpPr>
        <p:spPr>
          <a:noFill/>
        </p:spPr>
        <p:txBody>
          <a:bodyPr/>
          <a:lstStyle/>
          <a:p>
            <a:fld id="{CDC995BD-47F9-4FF4-BDAA-C0A1D3FCAAD7}" type="slidenum">
              <a:rPr lang="el-GR" smtClean="0"/>
              <a:pPr/>
              <a:t>37</a:t>
            </a:fld>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p>
        </p:txBody>
      </p:sp>
      <p:sp>
        <p:nvSpPr>
          <p:cNvPr id="113668" name="Slide Number Placeholder 3"/>
          <p:cNvSpPr>
            <a:spLocks noGrp="1"/>
          </p:cNvSpPr>
          <p:nvPr>
            <p:ph type="sldNum" sz="quarter" idx="5"/>
          </p:nvPr>
        </p:nvSpPr>
        <p:spPr>
          <a:noFill/>
        </p:spPr>
        <p:txBody>
          <a:bodyPr/>
          <a:lstStyle/>
          <a:p>
            <a:fld id="{7C40E015-DEC4-4F6A-A44E-6737DBFB3EEF}" type="slidenum">
              <a:rPr lang="el-GR" smtClean="0"/>
              <a:pPr/>
              <a:t>38</a:t>
            </a:fld>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
        <p:nvSpPr>
          <p:cNvPr id="114692" name="Slide Number Placeholder 3"/>
          <p:cNvSpPr>
            <a:spLocks noGrp="1"/>
          </p:cNvSpPr>
          <p:nvPr>
            <p:ph type="sldNum" sz="quarter" idx="5"/>
          </p:nvPr>
        </p:nvSpPr>
        <p:spPr>
          <a:noFill/>
        </p:spPr>
        <p:txBody>
          <a:bodyPr/>
          <a:lstStyle/>
          <a:p>
            <a:fld id="{52368DFB-1174-4FDB-8429-9789FB4B0157}" type="slidenum">
              <a:rPr lang="el-GR" smtClean="0"/>
              <a:pPr/>
              <a:t>39</a:t>
            </a:fld>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fld id="{EB53F06C-13F5-4E5F-8485-6697DA1A4D0E}" type="slidenum">
              <a:rPr lang="el-GR" smtClean="0"/>
              <a:pPr/>
              <a:t>40</a:t>
            </a:fld>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a:noFill/>
        </p:spPr>
        <p:txBody>
          <a:bodyPr/>
          <a:lstStyle/>
          <a:p>
            <a:fld id="{0B8E5F55-16F9-458D-8EFD-3E5108004268}" type="slidenum">
              <a:rPr lang="el-GR" smtClean="0"/>
              <a:pPr/>
              <a:t>41</a:t>
            </a:fld>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marL="0" lvl="2"/>
            <a:r>
              <a:rPr lang="el-GR" smtClean="0"/>
              <a:t>Μείωση στους Ευρωπαίους πολίτες και αύξηση στους Ελληνοκύπριους </a:t>
            </a:r>
            <a:endParaRPr lang="en-GB" smtClean="0"/>
          </a:p>
          <a:p>
            <a:endParaRPr lang="en-US" smtClean="0"/>
          </a:p>
        </p:txBody>
      </p:sp>
      <p:sp>
        <p:nvSpPr>
          <p:cNvPr id="117764" name="Slide Number Placeholder 3"/>
          <p:cNvSpPr>
            <a:spLocks noGrp="1"/>
          </p:cNvSpPr>
          <p:nvPr>
            <p:ph type="sldNum" sz="quarter" idx="5"/>
          </p:nvPr>
        </p:nvSpPr>
        <p:spPr>
          <a:noFill/>
        </p:spPr>
        <p:txBody>
          <a:bodyPr/>
          <a:lstStyle/>
          <a:p>
            <a:fld id="{8415B0C7-C704-4DEF-BC08-922FCF28DBDB}" type="slidenum">
              <a:rPr lang="el-GR" smtClean="0"/>
              <a:pPr/>
              <a:t>42</a:t>
            </a:fld>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marL="0" lvl="2"/>
            <a:r>
              <a:rPr lang="el-GR" smtClean="0"/>
              <a:t>Μείωση στους Ευρωπαίους πολίτες και αύξηση στους Ελληνοκύπριους </a:t>
            </a:r>
            <a:endParaRPr lang="en-GB" smtClean="0"/>
          </a:p>
          <a:p>
            <a:endParaRPr lang="en-US" smtClean="0"/>
          </a:p>
        </p:txBody>
      </p:sp>
      <p:sp>
        <p:nvSpPr>
          <p:cNvPr id="118788" name="Slide Number Placeholder 3"/>
          <p:cNvSpPr>
            <a:spLocks noGrp="1"/>
          </p:cNvSpPr>
          <p:nvPr>
            <p:ph type="sldNum" sz="quarter" idx="5"/>
          </p:nvPr>
        </p:nvSpPr>
        <p:spPr>
          <a:noFill/>
        </p:spPr>
        <p:txBody>
          <a:bodyPr/>
          <a:lstStyle/>
          <a:p>
            <a:fld id="{59C32C6D-B686-4680-9A83-95FB9CE1B047}" type="slidenum">
              <a:rPr lang="el-GR" smtClean="0"/>
              <a:pPr/>
              <a:t>43</a:t>
            </a:fld>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19812" name="Slide Number Placeholder 3"/>
          <p:cNvSpPr>
            <a:spLocks noGrp="1"/>
          </p:cNvSpPr>
          <p:nvPr>
            <p:ph type="sldNum" sz="quarter" idx="5"/>
          </p:nvPr>
        </p:nvSpPr>
        <p:spPr>
          <a:noFill/>
        </p:spPr>
        <p:txBody>
          <a:bodyPr/>
          <a:lstStyle/>
          <a:p>
            <a:fld id="{FAE172BA-8CFC-48E4-A455-92C07DB05287}" type="slidenum">
              <a:rPr lang="el-GR" smtClean="0"/>
              <a:pPr/>
              <a:t>45</a:t>
            </a:fld>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p>
        </p:txBody>
      </p:sp>
      <p:sp>
        <p:nvSpPr>
          <p:cNvPr id="120836" name="Slide Number Placeholder 3"/>
          <p:cNvSpPr>
            <a:spLocks noGrp="1"/>
          </p:cNvSpPr>
          <p:nvPr>
            <p:ph type="sldNum" sz="quarter" idx="5"/>
          </p:nvPr>
        </p:nvSpPr>
        <p:spPr>
          <a:noFill/>
        </p:spPr>
        <p:txBody>
          <a:bodyPr/>
          <a:lstStyle/>
          <a:p>
            <a:fld id="{65082DC7-8A42-4E79-9FCD-B68D677DA903}" type="slidenum">
              <a:rPr lang="el-GR" smtClean="0"/>
              <a:pPr/>
              <a:t>47</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a:defRPr/>
            </a:pPr>
            <a:r>
              <a:rPr lang="el-GR" b="1" u="sng" dirty="0" smtClean="0"/>
              <a:t>Για να παραχθεί οποιοδήποτε υλικό αγαθό ή υπηρεσία, πρέπει να χρησιμοποιηθούν οι παραγωγικοί συντελεστές. </a:t>
            </a:r>
          </a:p>
          <a:p>
            <a:pPr>
              <a:defRPr/>
            </a:pPr>
            <a:endParaRPr lang="el-GR" dirty="0" smtClean="0"/>
          </a:p>
          <a:p>
            <a:pPr>
              <a:defRPr/>
            </a:pPr>
            <a:r>
              <a:rPr lang="el-GR" dirty="0" smtClean="0"/>
              <a:t>Ο όρος </a:t>
            </a:r>
            <a:r>
              <a:rPr lang="el-GR" b="1" dirty="0" smtClean="0"/>
              <a:t>συντελεστές παραγωγής</a:t>
            </a:r>
            <a:r>
              <a:rPr lang="el-GR" dirty="0" smtClean="0"/>
              <a:t> περιλαμβάνει υλικά και άυλα αγαθά που χρησιμοποιούνται στην παραγωγική διαδικασία για την παραγωγή προϊόντων και υπηρεσιών. Συγκεκριμένα οι συντελεστές παραγωγής χωρίζονται σε τρεις κατηγορίες:</a:t>
            </a:r>
          </a:p>
          <a:p>
            <a:pPr>
              <a:defRPr/>
            </a:pPr>
            <a:endParaRPr lang="el-GR" dirty="0" smtClean="0"/>
          </a:p>
          <a:p>
            <a:pPr>
              <a:defRPr/>
            </a:pPr>
            <a:r>
              <a:rPr lang="el-GR" b="1" dirty="0" smtClean="0"/>
              <a:t>Γη (φύση): </a:t>
            </a:r>
            <a:r>
              <a:rPr lang="el-GR" dirty="0" smtClean="0"/>
              <a:t>Με τον όρο αυτό αναφερόμαστε σε όλα τα στοιχεία του </a:t>
            </a:r>
            <a:r>
              <a:rPr lang="el-GR" b="1" dirty="0" smtClean="0"/>
              <a:t>περιβάλλοντος που μπορούν να χρησιμοποιηθούν στην παραγωγική διαδικασία</a:t>
            </a:r>
            <a:r>
              <a:rPr lang="el-GR" dirty="0" smtClean="0"/>
              <a:t>, όπως είναι το έδαφος, το υπέδαφος, οι θάλασσες, οι λίμνες, τα ποτάμια, η ατμόσφαιρα κ.α.</a:t>
            </a:r>
          </a:p>
          <a:p>
            <a:pPr>
              <a:defRPr/>
            </a:pPr>
            <a:endParaRPr lang="el-GR" dirty="0" smtClean="0"/>
          </a:p>
          <a:p>
            <a:pPr>
              <a:defRPr/>
            </a:pPr>
            <a:r>
              <a:rPr lang="el-GR" b="1" dirty="0" smtClean="0"/>
              <a:t>Εργασία: </a:t>
            </a:r>
            <a:r>
              <a:rPr lang="el-GR" dirty="0" smtClean="0"/>
              <a:t>Περιλαμβάνει </a:t>
            </a:r>
            <a:r>
              <a:rPr lang="el-GR" b="1" dirty="0" smtClean="0"/>
              <a:t>το σύνολο των σωματικών και πνευματικών δυνατοτήτων του ατόμου</a:t>
            </a:r>
            <a:r>
              <a:rPr lang="el-GR" dirty="0" smtClean="0"/>
              <a:t>, τις οποίες ενσυνείδητα παρέχει, για την παραγωγή αγαθών και υπηρεσιών.</a:t>
            </a:r>
          </a:p>
          <a:p>
            <a:pPr>
              <a:defRPr/>
            </a:pPr>
            <a:endParaRPr lang="el-GR" dirty="0" smtClean="0"/>
          </a:p>
          <a:p>
            <a:pPr>
              <a:defRPr/>
            </a:pPr>
            <a:r>
              <a:rPr lang="el-GR" b="1" dirty="0" smtClean="0"/>
              <a:t>Κεφάλαιο: </a:t>
            </a:r>
            <a:r>
              <a:rPr lang="el-GR" dirty="0" smtClean="0"/>
              <a:t>Ο όρος αυτός αναφέρεται σε </a:t>
            </a:r>
            <a:r>
              <a:rPr lang="el-GR" b="1" dirty="0" smtClean="0"/>
              <a:t>όλα τα υλικά μέσα και αγαθά </a:t>
            </a:r>
            <a:r>
              <a:rPr lang="el-GR" dirty="0" smtClean="0"/>
              <a:t>από τα οποία μπορούμε να παράγουμε αγαθά και υπηρεσίες. Τέτοια υλικά μέσα είναι τα μεταφορικά μέσα, τα εργαλεία, τα μηχανήματα, τα κτήρια κ.α. και υλικά αγαθά όπως οι πρώτες ύλες, τα </a:t>
            </a:r>
            <a:r>
              <a:rPr lang="el-GR" dirty="0" err="1" smtClean="0"/>
              <a:t>ημικατεργασμένα</a:t>
            </a:r>
            <a:r>
              <a:rPr lang="el-GR" dirty="0" smtClean="0"/>
              <a:t> προϊόντα κ.α.</a:t>
            </a:r>
          </a:p>
          <a:p>
            <a:pPr>
              <a:defRPr/>
            </a:pPr>
            <a:endParaRPr lang="el-GR" dirty="0" smtClean="0"/>
          </a:p>
          <a:p>
            <a:pPr>
              <a:defRPr/>
            </a:pPr>
            <a:r>
              <a:rPr lang="el-GR" dirty="0" smtClean="0"/>
              <a:t>1.5 ΟΙ ΠΑΡΑΓΩΓΙΚΟΙ ΣΥΝΤΕΛΕΣΤΕΣ ΚΑΙ Η ΠΑΡΑΓΩΓΗ ΤΩΝ ΟΙΚΟΝΟΜΙΚΩΝ ΑΓΑΘΩΝ</a:t>
            </a:r>
            <a:br>
              <a:rPr lang="el-GR" dirty="0" smtClean="0"/>
            </a:br>
            <a:r>
              <a:rPr lang="el-GR" b="1" dirty="0" smtClean="0"/>
              <a:t>1.5.1 Παραγωγικοί συντελεστές</a:t>
            </a:r>
            <a:r>
              <a:rPr lang="el-GR" dirty="0" smtClean="0"/>
              <a:t> Όπως αναφέρθηκε, το μεγαλύτερο μέρος των ανθρώπινων αναγκών ικανοποιούνται με τη χρήση </a:t>
            </a:r>
            <a:r>
              <a:rPr lang="el-GR" b="1" dirty="0" smtClean="0"/>
              <a:t>οικονομικών αγαθών</a:t>
            </a:r>
            <a:r>
              <a:rPr lang="el-GR" dirty="0" smtClean="0"/>
              <a:t>. Τα αγαθά αυτά, όπως είναι ήδη γνωστό, δεν βρίσκονται ελεύθερα στη φύση αλλά δημιουργούνται τεχνητά από τον άνθρωπο. Για να παραχθεί οποιοδήποτε υλικό αγαθό ή υπηρεσία, πρέπει να χρησιμοποιηθούν </a:t>
            </a:r>
            <a:r>
              <a:rPr lang="el-GR" b="1" dirty="0" smtClean="0"/>
              <a:t>οι παραγωγικοί συντελεστές</a:t>
            </a:r>
            <a:r>
              <a:rPr lang="el-GR" dirty="0" smtClean="0"/>
              <a:t>. Οι περισσότεροι οικονομολόγοι θεωρούν παραγωγικούς συντελεστές το έδαφος (γη φυσικοί πόροι), την εργασία και το κεφάλαιο. </a:t>
            </a:r>
            <a:r>
              <a:rPr lang="el-GR" b="1" i="1" u="sng" dirty="0" smtClean="0"/>
              <a:t>Ορισμένοι προσθέτουν την επιχειρηματικότητα και την τεχνολογία.</a:t>
            </a:r>
            <a:r>
              <a:rPr lang="el-GR" dirty="0" smtClean="0"/>
              <a:t/>
            </a:r>
            <a:br>
              <a:rPr lang="el-GR" dirty="0" smtClean="0"/>
            </a:br>
            <a:r>
              <a:rPr lang="el-GR" b="1" dirty="0" smtClean="0"/>
              <a:t>α) Έδαφος</a:t>
            </a:r>
            <a:r>
              <a:rPr lang="el-GR" dirty="0" smtClean="0"/>
              <a:t> </a:t>
            </a:r>
          </a:p>
          <a:p>
            <a:pPr>
              <a:defRPr/>
            </a:pPr>
            <a:r>
              <a:rPr lang="el-GR" dirty="0" smtClean="0"/>
              <a:t>Ο συντελεστής έδαφος περιλαμβάνει όλα εκείνα τα στοιχεία που προέρχονται από τη φύση και μπορούν να χρησιμοποιηθούν στην παραγωγή αγαθών. Τέτοια στοιχεία είναι το έδαφος (ως εδαφική έκταση) που χρησιμοποιείται για την καλλιέργεια διαφόρων αγροτικών προϊόντων αλλά αποτελεί και τον χώρο για την κατασκευή κατοικιών, εργοστασίων, αεροδρομίων </a:t>
            </a:r>
            <a:r>
              <a:rPr lang="el-GR" dirty="0" err="1" smtClean="0"/>
              <a:t>κ.λ.π</a:t>
            </a:r>
            <a:r>
              <a:rPr lang="el-GR" dirty="0" smtClean="0"/>
              <a:t>., το υπέδαφος με όλα τα στοιχεία που περιέχει (ορυκτό πλούτο, μεταλλεύματα, άνθρακα, πετρέλαιο </a:t>
            </a:r>
            <a:r>
              <a:rPr lang="el-GR" dirty="0" err="1" smtClean="0"/>
              <a:t>κ.λ.π</a:t>
            </a:r>
            <a:r>
              <a:rPr lang="el-GR" dirty="0" smtClean="0"/>
              <a:t>.), τα δάση, ο θαλάσσιος και υποθαλάσσιος χώρος, ο εναέριος χώρος </a:t>
            </a:r>
            <a:r>
              <a:rPr lang="el-GR" dirty="0" err="1" smtClean="0"/>
              <a:t>κ.λ.π</a:t>
            </a:r>
            <a:r>
              <a:rPr lang="el-GR" dirty="0" smtClean="0"/>
              <a:t>..</a:t>
            </a:r>
          </a:p>
          <a:p>
            <a:pPr>
              <a:defRPr/>
            </a:pPr>
            <a:r>
              <a:rPr lang="el-GR" dirty="0" smtClean="0"/>
              <a:t>Είναι φανερό ότι ο συντελεστής έδαφος δεν είναι ομοιογενής αλλά περιλαμβάνει πολλά διαφορετικά στοιχεία. Το κοινό γνώρισμά τους είναι ότι προσφέρονται στον άνθρωπο από τη φύση, χωρίς αυτός να καταβάλλει προσπάθεια για να αποκτήσουν τα στοιχεία αυτά τα ιδιαίτερα χαρακτηριστικά τους.</a:t>
            </a:r>
            <a:br>
              <a:rPr lang="el-GR" dirty="0" smtClean="0"/>
            </a:br>
            <a:r>
              <a:rPr lang="el-GR" b="1" dirty="0" smtClean="0"/>
              <a:t>β) Εργασία</a:t>
            </a:r>
            <a:endParaRPr lang="el-GR" dirty="0" smtClean="0"/>
          </a:p>
          <a:p>
            <a:pPr>
              <a:defRPr/>
            </a:pPr>
            <a:r>
              <a:rPr lang="el-GR" dirty="0" smtClean="0"/>
              <a:t>Η εργασία περιλαμβάνει όλες τις ανθρώπινες προσπάθειες, πνευματικές και σωματικές, και το σύνολο των ικανοτήτων του ανθρώπου που συνειδητά καταβάλλονται</a:t>
            </a:r>
          </a:p>
          <a:p>
            <a:pPr>
              <a:defRPr/>
            </a:pPr>
            <a:r>
              <a:rPr lang="el-GR" dirty="0" smtClean="0"/>
              <a:t>για την παραγωγή υλικών και </a:t>
            </a:r>
            <a:r>
              <a:rPr lang="el-GR" dirty="0" err="1" smtClean="0"/>
              <a:t>άϋλων</a:t>
            </a:r>
            <a:r>
              <a:rPr lang="el-GR" dirty="0" smtClean="0"/>
              <a:t> αγαθών. Η εργασία περιλαμβάνει π.χ. την προ- </a:t>
            </a:r>
            <a:r>
              <a:rPr lang="el-GR" dirty="0" err="1" smtClean="0"/>
              <a:t>σπάθεια</a:t>
            </a:r>
            <a:r>
              <a:rPr lang="el-GR" dirty="0" smtClean="0"/>
              <a:t> που καταβάλλει ο οικοδόμος για το κτίσιμο μιας κατοικίας, ο αγρότης για το όργωμα, τη σπορά και το θέρισμα, ο συγγραφέας για τη συγγραφή ενός βιβλίου </a:t>
            </a:r>
            <a:r>
              <a:rPr lang="el-GR" dirty="0" err="1" smtClean="0"/>
              <a:t>κ.λ.π</a:t>
            </a:r>
            <a:r>
              <a:rPr lang="el-GR" dirty="0" smtClean="0"/>
              <a:t>. Η εργασία, όπως και η φύση, είναι </a:t>
            </a:r>
            <a:r>
              <a:rPr lang="el-GR" b="1" dirty="0" smtClean="0"/>
              <a:t>πρωτογενής</a:t>
            </a:r>
            <a:r>
              <a:rPr lang="el-GR" dirty="0" smtClean="0"/>
              <a:t> συντελεστής της παραγωγής. Η εργασία διακρίνεται σε σωματική και πνευματική. Στην εικόνα 1.4 βλέπουμε την διαχρονική εξέλιξη της συμβολής της σωματικής και πνευματικής εργασίας του ανθρώπου στην προσπάθειά του για την παραγωγή υλικών αγαθών και υπηρεσιών.</a:t>
            </a:r>
          </a:p>
          <a:p>
            <a:pPr>
              <a:defRPr/>
            </a:pPr>
            <a:r>
              <a:rPr lang="el-GR" dirty="0" smtClean="0"/>
              <a:t>Εικόνα 1.4: Η εξέλιξη της συμβολής της σωματικής και </a:t>
            </a:r>
            <a:r>
              <a:rPr lang="el-GR" dirty="0" err="1" smtClean="0"/>
              <a:t>πνευματι</a:t>
            </a:r>
            <a:r>
              <a:rPr lang="el-GR" dirty="0" smtClean="0"/>
              <a:t>-</a:t>
            </a:r>
            <a:br>
              <a:rPr lang="el-GR" dirty="0" smtClean="0"/>
            </a:br>
            <a:r>
              <a:rPr lang="el-GR" dirty="0" err="1" smtClean="0"/>
              <a:t>κής</a:t>
            </a:r>
            <a:r>
              <a:rPr lang="el-GR" dirty="0" smtClean="0"/>
              <a:t> εργασίας στην παραγωγή των αγαθών (σχηματική παράσταση)</a:t>
            </a:r>
          </a:p>
          <a:p>
            <a:pPr>
              <a:defRPr/>
            </a:pPr>
            <a:r>
              <a:rPr lang="el-GR" b="1" dirty="0" smtClean="0"/>
              <a:t>γ) Κεφάλαιο</a:t>
            </a:r>
            <a:r>
              <a:rPr lang="el-GR" dirty="0" smtClean="0"/>
              <a:t> Ένα συνεχώς αυξανόμενο ποσοστό της ανθρώπινης παραγωγικής προσπάθειας αφορά την παραγωγή διαρκών αγαθών που χρησιμοποιούνται για την παραγωγή άλλων αγαθών. Τα αγαθά αυτά δεν ικανοποιούν άμεσα τις καταναλωτικές ανάγκες του ανθρώπου, αλλά τον βοηθούν να τις ικανοποιήσει καλύτερα στο μέλλον. Τέτοια αγαθά είναι τα κτίρια, τα μηχανήματα, τα εργαλεία, τα μέσα μεταφοράς </a:t>
            </a:r>
            <a:r>
              <a:rPr lang="el-GR" dirty="0" err="1" smtClean="0"/>
              <a:t>κ.λ.π</a:t>
            </a:r>
            <a:r>
              <a:rPr lang="el-GR" dirty="0" smtClean="0"/>
              <a:t>. που αποτελούν το λεγόμενο </a:t>
            </a:r>
            <a:r>
              <a:rPr lang="el-GR" b="1" dirty="0" smtClean="0"/>
              <a:t>Κεφάλαιο</a:t>
            </a:r>
            <a:r>
              <a:rPr lang="el-GR" dirty="0" smtClean="0"/>
              <a:t>.</a:t>
            </a:r>
          </a:p>
          <a:p>
            <a:pPr>
              <a:defRPr/>
            </a:pPr>
            <a:r>
              <a:rPr lang="el-GR" dirty="0" smtClean="0"/>
              <a:t>Το κεφάλαιο διαφέρει από τους δύο πρωτογενείς παραγωγικούς συντελεστές, το έδαφος και την εργασία, κατά το ότι είναι παραγωγικό μέσο που και το ίδιο έχει παραχθεί. Για τον λόγο αυτό χαρακτηρίζεται ως παράγωγος συντελεστής ή τεχνικός συντελεστής της παραγωγής.</a:t>
            </a:r>
          </a:p>
          <a:p>
            <a:pPr>
              <a:defRPr/>
            </a:pPr>
            <a:r>
              <a:rPr lang="el-GR" dirty="0" smtClean="0"/>
              <a:t>Η εξέλιξη της επιστήμης καθιστά τον συντελεστή αυτό ολοένα και πιο απαραίτητο στην παραγωγή. Έτσι, κάθε παραγωγική διαδικασία στην οποία το ποσοστό συμμετοχής του συντελεστή "κεφάλαιο" είναι το μεγαλύτερο λέμε ότι είναι </a:t>
            </a:r>
            <a:r>
              <a:rPr lang="el-GR" b="1" dirty="0" smtClean="0"/>
              <a:t>εντάσεως κεφαλαίου</a:t>
            </a:r>
            <a:r>
              <a:rPr lang="el-GR" dirty="0" smtClean="0"/>
              <a:t>. Σε περίπτωση που το ποσοστό συμμετοχής του συντελεστή "εργασία" είναι το μεγαλύτερο στην παραγωγική διαδικασία, τότε λέμε ότι η παραγωγική διαδικασία είναι</a:t>
            </a:r>
            <a:r>
              <a:rPr lang="el-GR" b="1" dirty="0" smtClean="0"/>
              <a:t> εντάσεως εργασίας</a:t>
            </a:r>
            <a:r>
              <a:rPr lang="el-GR" dirty="0" smtClean="0"/>
              <a:t>.</a:t>
            </a:r>
          </a:p>
          <a:p>
            <a:pPr>
              <a:defRPr/>
            </a:pPr>
            <a:r>
              <a:rPr lang="el-GR" dirty="0" smtClean="0"/>
              <a:t>Στη σύγχρονη κοινωνία μας μπορούμε να διαπιστώσουμε ότι η συμμετοχή στις παραγωγικές διαδικασίες του τρίτου αυτού παραγωγικού συντελεστή γίνεται συνεχώς και πιο αναγκαία, αφού διαρκώς κατασκευάζονται και πιο πολύπλοκα προϊόντα, όπως μηχανήματα, ηλεκτρονικοί υπολογιστές, αυτοκίνητα </a:t>
            </a:r>
            <a:r>
              <a:rPr lang="el-GR" dirty="0" err="1" smtClean="0"/>
              <a:t>κ.λ.π</a:t>
            </a:r>
            <a:r>
              <a:rPr lang="el-GR" dirty="0" smtClean="0"/>
              <a:t>. </a:t>
            </a:r>
          </a:p>
          <a:p>
            <a:pPr>
              <a:defRPr/>
            </a:pPr>
            <a:r>
              <a:rPr lang="el-GR" b="1" dirty="0" smtClean="0"/>
              <a:t>δ) Επιχειρηματικότητα</a:t>
            </a:r>
            <a:r>
              <a:rPr lang="el-GR" dirty="0" smtClean="0"/>
              <a:t> Αναφέρθηκε και προηγουμένως ότι ορισμένοι οικονομολόγοι συμπεριλαμβάνουν στους παραγωγικούς συντελεστές την επιχειρηματικότητα, δηλαδή την ικανότητα που διαθέτουν ορισμένα άτομα να οργανώνουν και να συνδυάζουν αρμονικά τους τρεις προηγούμενους παραγωγικούς συντελεστές για την παραγωγή αγαθών. Οι επιχειρηματίες είναι αυτοί που συλλαμβάνουν την επιχειρηματική ιδέα, παίρνουν τις βασικές αποφάσεις για την ίδρυση, χρηματοδότηση και λειτουργία των επιχειρήσεων και αναλαμβάνουν τους οικονομικούς κινδύνους που συνδέονται με τη λειτουργία τους.</a:t>
            </a:r>
          </a:p>
          <a:p>
            <a:pPr>
              <a:defRPr/>
            </a:pPr>
            <a:r>
              <a:rPr lang="el-GR" b="1" dirty="0" smtClean="0"/>
              <a:t>ε) Τεχνολογία</a:t>
            </a:r>
            <a:r>
              <a:rPr lang="el-GR" dirty="0" smtClean="0"/>
              <a:t> </a:t>
            </a:r>
            <a:r>
              <a:rPr lang="el-GR" b="1" dirty="0" err="1" smtClean="0"/>
              <a:t>Τεχνολογία</a:t>
            </a:r>
            <a:r>
              <a:rPr lang="el-GR" dirty="0" smtClean="0"/>
              <a:t> είναι το σύνολο των επιστημονικών γνώσεων, των αποτελεσμάτων της εφαρμοσμένης έρευνας και των συστηματοποιημένων εμπειριών που εφαρμόζονται στην παραγωγή. Η γνώση και η ικανότητα χρήσης της τεχνολογίας ονομάζονται </a:t>
            </a:r>
            <a:r>
              <a:rPr lang="el-GR" i="1" dirty="0" smtClean="0"/>
              <a:t>τεχνογνωσία</a:t>
            </a:r>
            <a:r>
              <a:rPr lang="el-GR" dirty="0" smtClean="0"/>
              <a:t> και έχουν ιδιαίτερη σημασία όταν αναφερόμαστε στη χρήση της σύγχρονης προηγμένης τεχνολογίας. Επειδή η τεχνογνωσία (</a:t>
            </a:r>
            <a:r>
              <a:rPr lang="el-GR" dirty="0" err="1" smtClean="0"/>
              <a:t>know</a:t>
            </a:r>
            <a:r>
              <a:rPr lang="el-GR" dirty="0" smtClean="0"/>
              <a:t>-</a:t>
            </a:r>
            <a:r>
              <a:rPr lang="el-GR" dirty="0" err="1" smtClean="0"/>
              <a:t>how</a:t>
            </a:r>
            <a:r>
              <a:rPr lang="el-GR" dirty="0" smtClean="0"/>
              <a:t>) παράγεται κυρίως από τις οικονομικά προηγμένες χώρες, θεωρείται ότι η κατοχή της δημιουργεί </a:t>
            </a:r>
            <a:r>
              <a:rPr lang="el-GR" i="1" dirty="0" smtClean="0"/>
              <a:t>συγκριτικό πλεονέκτημα</a:t>
            </a:r>
            <a:r>
              <a:rPr lang="el-GR" dirty="0" smtClean="0"/>
              <a:t> άρα και προβάδισμα στις χώρες αυτές που την παράγουν, τη χρησιμοποιούν και τη διαθέτουν στις άλλες χώρες.</a:t>
            </a:r>
          </a:p>
          <a:p>
            <a:pPr>
              <a:defRPr/>
            </a:pPr>
            <a:r>
              <a:rPr lang="el-GR" dirty="0" smtClean="0"/>
              <a:t>Σύμφωνα με άλλη άποψη η τεχνολογία ενσωματώνεται στο τεχνικό κεφάλαιο (στα μέσα παραγωγής) και η τεχνογνωσία στην κατάρτιση και ειδίκευση των εργαζομένων και γι' αυτό δεν αποτελούν ξεχωριστό παραγωγικό συντελεστή.</a:t>
            </a:r>
          </a:p>
          <a:p>
            <a:pPr>
              <a:defRPr/>
            </a:pPr>
            <a:endParaRPr lang="el-GR" dirty="0" smtClean="0"/>
          </a:p>
          <a:p>
            <a:pPr>
              <a:defRPr/>
            </a:pPr>
            <a:endParaRPr lang="en-US" dirty="0"/>
          </a:p>
        </p:txBody>
      </p:sp>
      <p:sp>
        <p:nvSpPr>
          <p:cNvPr id="95236" name="Slide Number Placeholder 3"/>
          <p:cNvSpPr>
            <a:spLocks noGrp="1"/>
          </p:cNvSpPr>
          <p:nvPr>
            <p:ph type="sldNum" sz="quarter" idx="5"/>
          </p:nvPr>
        </p:nvSpPr>
        <p:spPr>
          <a:noFill/>
        </p:spPr>
        <p:txBody>
          <a:bodyPr/>
          <a:lstStyle/>
          <a:p>
            <a:fld id="{A664CFB4-35DB-46E2-9822-0A9066DB6583}" type="slidenum">
              <a:rPr lang="el-GR" smtClean="0"/>
              <a:pPr/>
              <a:t>11</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smtClean="0"/>
          </a:p>
        </p:txBody>
      </p:sp>
      <p:sp>
        <p:nvSpPr>
          <p:cNvPr id="96260" name="Slide Number Placeholder 3"/>
          <p:cNvSpPr>
            <a:spLocks noGrp="1"/>
          </p:cNvSpPr>
          <p:nvPr>
            <p:ph type="sldNum" sz="quarter" idx="5"/>
          </p:nvPr>
        </p:nvSpPr>
        <p:spPr>
          <a:noFill/>
        </p:spPr>
        <p:txBody>
          <a:bodyPr/>
          <a:lstStyle/>
          <a:p>
            <a:fld id="{5E68DFDA-C933-4FBA-BBEB-2E285DE0E07F}" type="slidenum">
              <a:rPr lang="el-GR" smtClean="0"/>
              <a:pPr/>
              <a:t>12</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l-GR" smtClean="0"/>
              <a:t>Εργατικό Δυναμικό</a:t>
            </a:r>
            <a:r>
              <a:rPr lang="en-GB" smtClean="0"/>
              <a:t>: </a:t>
            </a:r>
            <a:r>
              <a:rPr lang="el-GR" smtClean="0"/>
              <a:t>2ο τρίμηνο του </a:t>
            </a:r>
            <a:r>
              <a:rPr lang="en-GB" smtClean="0"/>
              <a:t>2011</a:t>
            </a:r>
            <a:r>
              <a:rPr lang="el-GR" smtClean="0"/>
              <a:t> </a:t>
            </a:r>
            <a:r>
              <a:rPr lang="en-GB" smtClean="0"/>
              <a:t>: </a:t>
            </a:r>
            <a:r>
              <a:rPr lang="el-GR" b="1" smtClean="0"/>
              <a:t>43</a:t>
            </a:r>
            <a:r>
              <a:rPr lang="en-GB" b="1" smtClean="0"/>
              <a:t>3</a:t>
            </a:r>
            <a:r>
              <a:rPr lang="el-GR" b="1" smtClean="0"/>
              <a:t>.</a:t>
            </a:r>
            <a:r>
              <a:rPr lang="en-GB" b="1" smtClean="0"/>
              <a:t>522</a:t>
            </a:r>
            <a:r>
              <a:rPr lang="el-GR" b="1" smtClean="0"/>
              <a:t> άτομα </a:t>
            </a:r>
            <a:r>
              <a:rPr lang="en-GB" b="1" smtClean="0"/>
              <a:t> </a:t>
            </a:r>
            <a:endParaRPr lang="el-GR" b="1" smtClean="0"/>
          </a:p>
          <a:p>
            <a:r>
              <a:rPr lang="el-GR" smtClean="0"/>
              <a:t>Εργατικό Δυναμικό</a:t>
            </a:r>
            <a:r>
              <a:rPr lang="en-GB" smtClean="0"/>
              <a:t>: </a:t>
            </a:r>
            <a:r>
              <a:rPr lang="el-GR" smtClean="0"/>
              <a:t>2ο τρίμηνο του 2012 </a:t>
            </a:r>
            <a:r>
              <a:rPr lang="en-GB" smtClean="0"/>
              <a:t>: </a:t>
            </a:r>
            <a:r>
              <a:rPr lang="el-GR" b="1" smtClean="0"/>
              <a:t>439.954 άτομα </a:t>
            </a:r>
            <a:endParaRPr lang="en-GB" b="1" smtClean="0"/>
          </a:p>
          <a:p>
            <a:endParaRPr lang="en-GB" b="1" smtClean="0"/>
          </a:p>
          <a:p>
            <a:r>
              <a:rPr lang="el-GR" smtClean="0"/>
              <a:t>Συνεχείς αύξηση του εργατικού δυναμικού</a:t>
            </a:r>
            <a:r>
              <a:rPr lang="en-GB" smtClean="0"/>
              <a:t>: </a:t>
            </a:r>
            <a:r>
              <a:rPr lang="el-GR" b="1" smtClean="0"/>
              <a:t>Μη Κύπριοι </a:t>
            </a:r>
            <a:r>
              <a:rPr lang="el-GR" smtClean="0"/>
              <a:t>προστίθενται στη λίστα των ανέργων, </a:t>
            </a:r>
            <a:r>
              <a:rPr lang="el-GR" b="1" smtClean="0"/>
              <a:t>άεργοι </a:t>
            </a:r>
            <a:r>
              <a:rPr lang="el-GR" smtClean="0"/>
              <a:t>μετατρέπονται σε άνεργοι ή εργοδοτούμενοι, </a:t>
            </a:r>
            <a:r>
              <a:rPr lang="el-GR" b="1" smtClean="0"/>
              <a:t>αδρανείς</a:t>
            </a:r>
            <a:r>
              <a:rPr lang="el-GR" smtClean="0"/>
              <a:t> μετατρέπονται σε άνεργοι ή εργοδοτούμενοι, </a:t>
            </a:r>
            <a:r>
              <a:rPr lang="el-GR" b="1" smtClean="0"/>
              <a:t>Νέοι άνω των 15 ετών </a:t>
            </a:r>
            <a:r>
              <a:rPr lang="el-GR" smtClean="0"/>
              <a:t>εγγράφονται για εργασία ή εργάζονται, </a:t>
            </a:r>
            <a:r>
              <a:rPr lang="el-GR" b="1" smtClean="0"/>
              <a:t>Φοιτητές</a:t>
            </a:r>
            <a:r>
              <a:rPr lang="el-GR" smtClean="0"/>
              <a:t> σταματούν τις σπουδές τους και εγγράφονται ως άνεργοι ή βρίσκουν εργασία, </a:t>
            </a:r>
            <a:r>
              <a:rPr lang="el-GR" b="1" smtClean="0"/>
              <a:t>άτομα μεγάλης ηλικίας (ΜΕΧΡΙ 65 ΕΤΩΝ)</a:t>
            </a:r>
            <a:r>
              <a:rPr lang="el-GR" smtClean="0"/>
              <a:t> χωρίς εργασία (πρόωρη αφυπηρέτηση) είναι εγγεγραμμένοι ως άνεργοι ή εξακολουθούν να απασχολούνται στα 62,63,64 τους χρόνια.  </a:t>
            </a:r>
          </a:p>
          <a:p>
            <a:endParaRPr lang="el-GR" smtClean="0"/>
          </a:p>
          <a:p>
            <a:r>
              <a:rPr lang="el-GR" smtClean="0"/>
              <a:t>Εργατικό Δυναμικό</a:t>
            </a:r>
            <a:r>
              <a:rPr lang="en-GB" smtClean="0"/>
              <a:t>: </a:t>
            </a:r>
            <a:r>
              <a:rPr lang="el-GR" smtClean="0">
                <a:solidFill>
                  <a:srgbClr val="FF0000"/>
                </a:solidFill>
              </a:rPr>
              <a:t>2ο τρίμηνο του 2013 </a:t>
            </a:r>
            <a:r>
              <a:rPr lang="en-GB" smtClean="0">
                <a:solidFill>
                  <a:srgbClr val="FF0000"/>
                </a:solidFill>
              </a:rPr>
              <a:t>: </a:t>
            </a:r>
            <a:r>
              <a:rPr lang="el-GR" b="1" smtClean="0"/>
              <a:t>431.095 άτομα </a:t>
            </a:r>
            <a:r>
              <a:rPr lang="en-GB" b="1" smtClean="0"/>
              <a:t> </a:t>
            </a:r>
          </a:p>
          <a:p>
            <a:r>
              <a:rPr lang="el-GR" smtClean="0"/>
              <a:t>Εργατικό Δυναμικό</a:t>
            </a:r>
            <a:r>
              <a:rPr lang="en-GB" smtClean="0"/>
              <a:t>: </a:t>
            </a:r>
            <a:r>
              <a:rPr lang="el-GR" smtClean="0">
                <a:solidFill>
                  <a:srgbClr val="FF0000"/>
                </a:solidFill>
              </a:rPr>
              <a:t>2ο τρίμηνο του 2014 </a:t>
            </a:r>
            <a:r>
              <a:rPr lang="en-GB" smtClean="0">
                <a:solidFill>
                  <a:srgbClr val="FF0000"/>
                </a:solidFill>
              </a:rPr>
              <a:t>: </a:t>
            </a:r>
            <a:r>
              <a:rPr lang="el-GR" b="1" smtClean="0"/>
              <a:t>431.627άτομα </a:t>
            </a:r>
            <a:r>
              <a:rPr lang="en-GB" b="1" smtClean="0"/>
              <a:t> </a:t>
            </a:r>
            <a:endParaRPr lang="el-GR" b="1" smtClean="0"/>
          </a:p>
          <a:p>
            <a:endParaRPr lang="el-GR" smtClean="0"/>
          </a:p>
          <a:p>
            <a:r>
              <a:rPr lang="el-GR" smtClean="0"/>
              <a:t>Σταθεροποίηση </a:t>
            </a:r>
            <a:endParaRPr lang="en-GB" smtClean="0"/>
          </a:p>
          <a:p>
            <a:endParaRPr lang="en-US" smtClean="0"/>
          </a:p>
        </p:txBody>
      </p:sp>
      <p:sp>
        <p:nvSpPr>
          <p:cNvPr id="97284" name="Slide Number Placeholder 3"/>
          <p:cNvSpPr>
            <a:spLocks noGrp="1"/>
          </p:cNvSpPr>
          <p:nvPr>
            <p:ph type="sldNum" sz="quarter" idx="5"/>
          </p:nvPr>
        </p:nvSpPr>
        <p:spPr>
          <a:noFill/>
        </p:spPr>
        <p:txBody>
          <a:bodyPr/>
          <a:lstStyle/>
          <a:p>
            <a:fld id="{3AD874C3-90BE-43B3-8E0A-3B37CA0C3726}" type="slidenum">
              <a:rPr lang="el-GR" smtClean="0"/>
              <a:pPr/>
              <a:t>22</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l-GR" smtClean="0"/>
              <a:t>Το ποσοστό συμμετοχής στο Εργατικό Δυναμικό των ηλικιών 15-64 </a:t>
            </a:r>
          </a:p>
          <a:p>
            <a:r>
              <a:rPr lang="el-GR" smtClean="0"/>
              <a:t>2ο τρίμηνο του 2013 - 72,9% </a:t>
            </a:r>
          </a:p>
          <a:p>
            <a:r>
              <a:rPr lang="el-GR" smtClean="0"/>
              <a:t>1ο τρίμηνο του 2014 - 73,5% </a:t>
            </a:r>
          </a:p>
          <a:p>
            <a:r>
              <a:rPr lang="el-GR" smtClean="0"/>
              <a:t>2ο τρίμηνο του 2014 - 73,8%</a:t>
            </a:r>
          </a:p>
          <a:p>
            <a:endParaRPr lang="en-US" smtClean="0"/>
          </a:p>
        </p:txBody>
      </p:sp>
      <p:sp>
        <p:nvSpPr>
          <p:cNvPr id="98308" name="Slide Number Placeholder 3"/>
          <p:cNvSpPr>
            <a:spLocks noGrp="1"/>
          </p:cNvSpPr>
          <p:nvPr>
            <p:ph type="sldNum" sz="quarter" idx="5"/>
          </p:nvPr>
        </p:nvSpPr>
        <p:spPr>
          <a:noFill/>
        </p:spPr>
        <p:txBody>
          <a:bodyPr/>
          <a:lstStyle/>
          <a:p>
            <a:fld id="{AC47BE21-944E-439D-AF51-8B7AE23376F7}" type="slidenum">
              <a:rPr lang="el-GR" smtClean="0"/>
              <a:pPr/>
              <a:t>23</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DA3831CA-1308-4AC3-8A92-3FAC2F74B466}" type="slidenum">
              <a:rPr lang="el-GR" smtClean="0"/>
              <a:pPr/>
              <a:t>24</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l-GR" smtClean="0"/>
              <a:t>Ποσοστό Απασχόλησης μειωνόταν σταθερά μέχρι και το 1</a:t>
            </a:r>
            <a:r>
              <a:rPr lang="el-GR" baseline="30000" smtClean="0"/>
              <a:t>ο</a:t>
            </a:r>
            <a:r>
              <a:rPr lang="el-GR" smtClean="0"/>
              <a:t> τρίμηνο του 2014 </a:t>
            </a:r>
          </a:p>
          <a:p>
            <a:endParaRPr lang="el-GR" smtClean="0"/>
          </a:p>
          <a:p>
            <a:r>
              <a:rPr lang="en-GB" smtClean="0"/>
              <a:t>- </a:t>
            </a:r>
            <a:r>
              <a:rPr lang="el-GR" smtClean="0"/>
              <a:t>2ο τρίμηνο του 2011</a:t>
            </a:r>
            <a:r>
              <a:rPr lang="en-GB" smtClean="0"/>
              <a:t>: </a:t>
            </a:r>
            <a:r>
              <a:rPr lang="el-GR" smtClean="0"/>
              <a:t>Ποσοστό απασχόλησης 20-64 ήταν </a:t>
            </a:r>
            <a:r>
              <a:rPr lang="el-GR" b="1" smtClean="0"/>
              <a:t>74,5%. </a:t>
            </a:r>
            <a:endParaRPr lang="en-GB" b="1" smtClean="0"/>
          </a:p>
          <a:p>
            <a:r>
              <a:rPr lang="en-GB" smtClean="0"/>
              <a:t>- 2o </a:t>
            </a:r>
            <a:r>
              <a:rPr lang="el-GR" smtClean="0"/>
              <a:t>Τρίμηνο του 2012</a:t>
            </a:r>
            <a:r>
              <a:rPr lang="en-GB" smtClean="0"/>
              <a:t>: </a:t>
            </a:r>
            <a:r>
              <a:rPr lang="el-GR" smtClean="0"/>
              <a:t>Ποσοστό απασχόλησης 20-64 ήταν </a:t>
            </a:r>
            <a:r>
              <a:rPr lang="el-GR" b="1" smtClean="0"/>
              <a:t>70,7%. </a:t>
            </a:r>
            <a:endParaRPr lang="el-GR" smtClean="0"/>
          </a:p>
          <a:p>
            <a:r>
              <a:rPr lang="en-GB" smtClean="0"/>
              <a:t>- 2o </a:t>
            </a:r>
            <a:r>
              <a:rPr lang="el-GR" smtClean="0"/>
              <a:t>Τρίμηνο του 2013</a:t>
            </a:r>
            <a:r>
              <a:rPr lang="en-GB" smtClean="0"/>
              <a:t>: </a:t>
            </a:r>
            <a:r>
              <a:rPr lang="el-GR" smtClean="0"/>
              <a:t>Ποσοστό απασχόλησης 20-64 ήταν </a:t>
            </a:r>
            <a:r>
              <a:rPr lang="el-GR" b="1" smtClean="0"/>
              <a:t>67,3%. </a:t>
            </a:r>
            <a:endParaRPr lang="el-GR" smtClean="0"/>
          </a:p>
          <a:p>
            <a:pPr>
              <a:buFontTx/>
              <a:buChar char="-"/>
            </a:pPr>
            <a:r>
              <a:rPr lang="el-GR" smtClean="0"/>
              <a:t>1</a:t>
            </a:r>
            <a:r>
              <a:rPr lang="en-GB" smtClean="0"/>
              <a:t>o </a:t>
            </a:r>
            <a:r>
              <a:rPr lang="el-GR" smtClean="0"/>
              <a:t>Τρίμηνο του 2014</a:t>
            </a:r>
            <a:r>
              <a:rPr lang="en-GB" smtClean="0"/>
              <a:t>: </a:t>
            </a:r>
            <a:r>
              <a:rPr lang="el-GR" smtClean="0"/>
              <a:t>Ποσοστό απασχόλησης 20-64 ήταν </a:t>
            </a:r>
            <a:r>
              <a:rPr lang="el-GR" b="1" smtClean="0"/>
              <a:t>64,3%. </a:t>
            </a:r>
          </a:p>
          <a:p>
            <a:pPr>
              <a:buFontTx/>
              <a:buChar char="-"/>
            </a:pPr>
            <a:endParaRPr lang="el-GR" b="1" smtClean="0"/>
          </a:p>
          <a:p>
            <a:pPr>
              <a:buFontTx/>
              <a:buChar char="-"/>
            </a:pPr>
            <a:r>
              <a:rPr lang="el-GR" b="1" i="1" smtClean="0">
                <a:solidFill>
                  <a:srgbClr val="FF0000"/>
                </a:solidFill>
              </a:rPr>
              <a:t>2</a:t>
            </a:r>
            <a:r>
              <a:rPr lang="en-GB" b="1" i="1" smtClean="0">
                <a:solidFill>
                  <a:srgbClr val="FF0000"/>
                </a:solidFill>
              </a:rPr>
              <a:t>o </a:t>
            </a:r>
            <a:r>
              <a:rPr lang="el-GR" b="1" i="1" smtClean="0">
                <a:solidFill>
                  <a:srgbClr val="FF0000"/>
                </a:solidFill>
              </a:rPr>
              <a:t>Τρίμηνο του 2014</a:t>
            </a:r>
            <a:r>
              <a:rPr lang="en-GB" b="1" i="1" smtClean="0">
                <a:solidFill>
                  <a:srgbClr val="FF0000"/>
                </a:solidFill>
              </a:rPr>
              <a:t>: </a:t>
            </a:r>
            <a:r>
              <a:rPr lang="el-GR" smtClean="0">
                <a:solidFill>
                  <a:srgbClr val="FF0000"/>
                </a:solidFill>
              </a:rPr>
              <a:t>Ποσοστό απασχόλησης 20-64 ήταν </a:t>
            </a:r>
            <a:r>
              <a:rPr lang="el-GR" b="1" i="1" u="sng" smtClean="0">
                <a:solidFill>
                  <a:srgbClr val="FF0000"/>
                </a:solidFill>
              </a:rPr>
              <a:t>67,8%. (Αυξήθηκε για πρώτη φορά μετά από 3 χρόνια) </a:t>
            </a:r>
          </a:p>
          <a:p>
            <a:pPr>
              <a:buFontTx/>
              <a:buChar char="-"/>
            </a:pPr>
            <a:endParaRPr lang="el-GR" b="1" i="1" u="sng" smtClean="0">
              <a:solidFill>
                <a:srgbClr val="FF0000"/>
              </a:solidFill>
            </a:endParaRPr>
          </a:p>
          <a:p>
            <a:pPr>
              <a:buFontTx/>
              <a:buChar char="-"/>
            </a:pPr>
            <a:r>
              <a:rPr lang="el-GR" smtClean="0"/>
              <a:t>ΣΤΟΧΟΣ ΚΥΠΡΟΥ ΓΙΑ </a:t>
            </a:r>
            <a:r>
              <a:rPr lang="el-GR" b="1" smtClean="0"/>
              <a:t>2020</a:t>
            </a:r>
            <a:r>
              <a:rPr lang="en-GB" smtClean="0"/>
              <a:t>: </a:t>
            </a:r>
            <a:r>
              <a:rPr lang="el-GR" smtClean="0"/>
              <a:t>ΠΟΣΟΣΤΟ ΑΠΑΣΧΟΛΗΣΗΣ </a:t>
            </a:r>
            <a:r>
              <a:rPr lang="el-GR" b="1" smtClean="0"/>
              <a:t>75-77% </a:t>
            </a:r>
            <a:endParaRPr lang="el-GR" b="1" i="1" u="sng" smtClean="0">
              <a:solidFill>
                <a:srgbClr val="FF0000"/>
              </a:solidFill>
            </a:endParaRPr>
          </a:p>
          <a:p>
            <a:pPr>
              <a:buFontTx/>
              <a:buChar char="-"/>
            </a:pPr>
            <a:endParaRPr lang="el-GR" smtClean="0"/>
          </a:p>
          <a:p>
            <a:endParaRPr lang="en-US" smtClean="0"/>
          </a:p>
        </p:txBody>
      </p:sp>
      <p:sp>
        <p:nvSpPr>
          <p:cNvPr id="100356" name="Slide Number Placeholder 3"/>
          <p:cNvSpPr>
            <a:spLocks noGrp="1"/>
          </p:cNvSpPr>
          <p:nvPr>
            <p:ph type="sldNum" sz="quarter" idx="5"/>
          </p:nvPr>
        </p:nvSpPr>
        <p:spPr>
          <a:noFill/>
        </p:spPr>
        <p:txBody>
          <a:bodyPr/>
          <a:lstStyle/>
          <a:p>
            <a:fld id="{D89E6EDF-9293-4018-A5DC-6259B972D72E}" type="slidenum">
              <a:rPr lang="el-GR" smtClean="0"/>
              <a:pPr/>
              <a:t>25</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l-GR" smtClean="0"/>
              <a:t>Ο τομέας των υπηρεσιών παραμένει σταθερός. Κινδύνεψε μετά την απόφαση του </a:t>
            </a:r>
            <a:r>
              <a:rPr lang="en-GB" smtClean="0"/>
              <a:t>Eurogroup </a:t>
            </a:r>
            <a:r>
              <a:rPr lang="el-GR" smtClean="0"/>
              <a:t>Μαρτίου αλλά κρατήθηκε αμετάβλητος! </a:t>
            </a:r>
          </a:p>
          <a:p>
            <a:endParaRPr lang="el-GR" smtClean="0"/>
          </a:p>
          <a:p>
            <a:r>
              <a:rPr lang="el-GR" smtClean="0"/>
              <a:t>Το ποσοστό απασχολουμένων στον τομέα της βιομηχανίας μειώνεται συνεχώς</a:t>
            </a:r>
          </a:p>
          <a:p>
            <a:endParaRPr lang="el-GR" smtClean="0"/>
          </a:p>
          <a:p>
            <a:r>
              <a:rPr lang="el-GR" smtClean="0"/>
              <a:t>Το ποσοστό απασχολουμένων στον τομέα της Γεωργίας αυξήθηκε! Υπήρξαν σχέδια απασχόλησης και επιχειρηματικότητας στον τομέα κατά το τελευταίο έτος. </a:t>
            </a:r>
          </a:p>
        </p:txBody>
      </p:sp>
      <p:sp>
        <p:nvSpPr>
          <p:cNvPr id="101380" name="Slide Number Placeholder 3"/>
          <p:cNvSpPr>
            <a:spLocks noGrp="1"/>
          </p:cNvSpPr>
          <p:nvPr>
            <p:ph type="sldNum" sz="quarter" idx="5"/>
          </p:nvPr>
        </p:nvSpPr>
        <p:spPr>
          <a:noFill/>
        </p:spPr>
        <p:txBody>
          <a:bodyPr/>
          <a:lstStyle/>
          <a:p>
            <a:fld id="{8E45C744-FE95-4F3D-9E6F-07A6238A98B9}" type="slidenum">
              <a:rPr lang="el-GR" smtClean="0"/>
              <a:pPr/>
              <a:t>26</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0BCC54-AE6A-47D0-AD7D-BD1DD0337E3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Το έργο συγχρηματοδοτείται από το Ευρωπαϊκό Κοινωνικό Ταμείο και από εθνικούς πόρους </a:t>
            </a:r>
          </a:p>
        </p:txBody>
      </p:sp>
      <p:sp>
        <p:nvSpPr>
          <p:cNvPr id="6" name="Rectangle 6"/>
          <p:cNvSpPr>
            <a:spLocks noGrp="1" noChangeArrowheads="1"/>
          </p:cNvSpPr>
          <p:nvPr>
            <p:ph type="sldNum" sz="quarter" idx="12"/>
          </p:nvPr>
        </p:nvSpPr>
        <p:spPr/>
        <p:txBody>
          <a:bodyPr/>
          <a:lstStyle>
            <a:lvl1pPr>
              <a:defRPr/>
            </a:lvl1pPr>
          </a:lstStyle>
          <a:p>
            <a:pPr>
              <a:defRPr/>
            </a:pPr>
            <a:fld id="{9CB5A7C3-C205-4CCA-BC05-2FE271F0DA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Το έργο συγχρηματοδοτείται από το Ευρωπαϊκό Κοινωνικό Ταμείο και από εθνικούς πόρους </a:t>
            </a:r>
          </a:p>
        </p:txBody>
      </p:sp>
      <p:sp>
        <p:nvSpPr>
          <p:cNvPr id="6" name="Rectangle 6"/>
          <p:cNvSpPr>
            <a:spLocks noGrp="1" noChangeArrowheads="1"/>
          </p:cNvSpPr>
          <p:nvPr>
            <p:ph type="sldNum" sz="quarter" idx="12"/>
          </p:nvPr>
        </p:nvSpPr>
        <p:spPr/>
        <p:txBody>
          <a:bodyPr/>
          <a:lstStyle>
            <a:lvl1pPr>
              <a:defRPr/>
            </a:lvl1pPr>
          </a:lstStyle>
          <a:p>
            <a:pPr>
              <a:defRPr/>
            </a:pPr>
            <a:fld id="{74DAB835-D6A1-40DC-B53A-2F491F8AB66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Το έργο συγχρηματοδοτείται από το Ευρωπαϊκό Κοινωνικό Ταμείο και από εθνικούς πόρους  </a:t>
            </a:r>
            <a:r>
              <a:rPr lang="el-GR"/>
              <a:t>Το έργο συγχρηματοδοτείται από το Ευρωπαϊκό Κοινωνικό Ταμείο και από εθνικούς πόρους </a:t>
            </a:r>
          </a:p>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6B45563-A3B5-4F5E-B1BF-38870A5E3DB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Το έργο συγχρηματοδοτείται από το Ευρωπαϊκό Κοινωνικό Ταμείο και από εθνικούς πόρους  </a:t>
            </a:r>
            <a:r>
              <a:rPr lang="el-GR"/>
              <a:t>Το έργο συγχρηματοδοτείται από το Ευρωπαϊκό Κοινωνικό Ταμείο και από εθνικούς πόρους </a:t>
            </a:r>
          </a:p>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1BB4387-ED8A-4F50-AB07-3C443CF1459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Το έργο συγχρηματοδοτείται από το Ευρωπαϊκό Κοινωνικό Ταμείο και από εθνικούς πόρους  </a:t>
            </a:r>
            <a:r>
              <a:rPr lang="el-GR"/>
              <a:t>Το έργο συγχρηματοδοτείται από το Ευρωπαϊκό Κοινωνικό Ταμείο και από εθνικούς πόρους </a:t>
            </a:r>
          </a:p>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AE12C32-B9BB-454E-9A14-6026DFB27A7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Το έργο συγχρηματοδοτείται από το Ευρωπαϊκό Κοινωνικό Ταμείο και από εθνικούς πόρους  </a:t>
            </a:r>
            <a:r>
              <a:rPr lang="el-GR"/>
              <a:t>Το έργο συγχρηματοδοτείται από το Ευρωπαϊκό Κοινωνικό Ταμείο και από εθνικούς πόρους </a:t>
            </a:r>
          </a:p>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CD65CDA-BB55-4723-8004-2785E8165AD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Το έργο συγχρηματοδοτείται από το Ευρωπαϊκό Κοινωνικό Ταμείο και από εθνικούς πόρους  </a:t>
            </a:r>
            <a:r>
              <a:rPr lang="el-GR"/>
              <a:t>Το έργο συγχρηματοδοτείται από το Ευρωπαϊκό Κοινωνικό Ταμείο και από εθνικούς πόρους </a:t>
            </a:r>
          </a:p>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F95339D5-2ED3-465C-96B0-5219AEA0B20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Το έργο συγχρηματοδοτείται από το Ευρωπαϊκό Κοινωνικό Ταμείο και από εθνικούς πόρους  </a:t>
            </a:r>
            <a:r>
              <a:rPr lang="el-GR"/>
              <a:t>Το έργο συγχρηματοδοτείται από το Ευρωπαϊκό Κοινωνικό Ταμείο και από εθνικούς πόρους </a:t>
            </a:r>
          </a:p>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13FDD663-744E-4539-B90F-29F156E8CF0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Το έργο συγχρηματοδοτείται από το Ευρωπαϊκό Κοινωνικό Ταμείο και από εθνικούς πόρους  </a:t>
            </a:r>
            <a:r>
              <a:rPr lang="el-GR"/>
              <a:t>Το έργο συγχρηματοδοτείται από το Ευρωπαϊκό Κοινωνικό Ταμείο και από εθνικούς πόρους </a:t>
            </a:r>
          </a:p>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7E61185C-54D1-4CB6-A7B8-E45269AE5FB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Το έργο συγχρηματοδοτείται από το Ευρωπαϊκό Κοινωνικό Ταμείο και από εθνικούς πόρους  </a:t>
            </a:r>
            <a:r>
              <a:rPr lang="el-GR"/>
              <a:t>Το έργο συγχρηματοδοτείται από το Ευρωπαϊκό Κοινωνικό Ταμείο και από εθνικούς πόρους </a:t>
            </a:r>
          </a:p>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A6B1838-FB6D-412B-BF5B-B3A952F2665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A01EF-B7CE-4239-8871-4BEED2A1294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Το έργο συγχρηματοδοτείται από το Ευρωπαϊκό Κοινωνικό Ταμείο και από εθνικούς πόρους  </a:t>
            </a:r>
            <a:r>
              <a:rPr lang="el-GR"/>
              <a:t>Το έργο συγχρηματοδοτείται από το Ευρωπαϊκό Κοινωνικό Ταμείο και από εθνικούς πόρους </a:t>
            </a:r>
          </a:p>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2520629-5258-45BC-9F90-5CD4B5EA8E3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Το έργο συγχρηματοδοτείται από το Ευρωπαϊκό Κοινωνικό Ταμείο και από εθνικούς πόρους  </a:t>
            </a:r>
            <a:r>
              <a:rPr lang="el-GR"/>
              <a:t>Το έργο συγχρηματοδοτείται από το Ευρωπαϊκό Κοινωνικό Ταμείο και από εθνικούς πόρους </a:t>
            </a:r>
          </a:p>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1F43AD-FACE-4C36-9B35-FC07B191FB5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Το έργο συγχρηματοδοτείται από το Ευρωπαϊκό Κοινωνικό Ταμείο και από εθνικούς πόρους  </a:t>
            </a:r>
            <a:r>
              <a:rPr lang="el-GR"/>
              <a:t>Το έργο συγχρηματοδοτείται από το Ευρωπαϊκό Κοινωνικό Ταμείο και από εθνικούς πόρους </a:t>
            </a:r>
          </a:p>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3DC9911-4532-474D-A6A5-D49AB2A0E0D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590F9346-8573-4FFC-B1FE-F61FBE42E1FB}" type="datetimeFigureOut">
              <a:rPr lang="en-US"/>
              <a:pPr>
                <a:defRPr/>
              </a:pPr>
              <a:t>10/13/2015</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73D520D2-F931-4E94-8F87-BDD3D815DB2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a:bodyPr>
          <a:lstStyle>
            <a:lvl1pPr>
              <a:defRPr sz="3600"/>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401370-A15A-416D-9923-845E7D9F129D}"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3908AB4C-474B-4BE0-BD4F-FF2D9736BC4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906BD4BB-ECA4-4637-AFD7-4DA9A48F965B}" type="datetimeFigureOut">
              <a:rPr lang="en-US"/>
              <a:pPr>
                <a:defRPr/>
              </a:pPr>
              <a:t>10/13/2015</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CD153C24-D298-4AD6-B649-DA76F97CCA07}"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EB99569A-56C3-4C2B-8C29-DC3693ADC72A}" type="datetimeFigureOut">
              <a:rPr lang="en-US"/>
              <a:pPr>
                <a:defRPr/>
              </a:pPr>
              <a:t>10/13/2015</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56B4CC70-5AA5-4D8F-9B11-028DEB7BAB26}"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ormAutofit/>
          </a:bodyPr>
          <a:lstStyle>
            <a:lvl1pPr>
              <a:defRPr sz="3600"/>
            </a:lvl1pPr>
          </a:lstStyle>
          <a:p>
            <a:r>
              <a:rPr lang="en-US" dirty="0"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6D03ECC5-A629-4124-8DC4-40776CEEDD5B}" type="datetimeFigureOut">
              <a:rPr lang="en-US"/>
              <a:pPr>
                <a:defRPr/>
              </a:pPr>
              <a:t>10/13/2015</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032B1ABE-E255-4648-8C6D-0AB271005350}"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8111C18F-95E9-4447-BB24-693E8CC881F6}" type="datetimeFigureOut">
              <a:rPr lang="en-US"/>
              <a:pPr>
                <a:defRPr/>
              </a:pPr>
              <a:t>10/13/2015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4CD5F45-5432-44D6-980E-026272547B8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CD766CF-97F2-45BF-B4D2-7F137B67C7BC}" type="datetimeFigureOut">
              <a:rPr lang="en-US"/>
              <a:pPr>
                <a:defRPr/>
              </a:pPr>
              <a:t>10/13/2015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A0BE7D5B-19A2-4A85-8842-AB0EE2FB06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92C454-8B58-4167-9BF5-6739F2963AC9}"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6D7538C-D049-4923-AE67-A02929848576}" type="datetimeFigureOut">
              <a:rPr lang="en-US"/>
              <a:pPr>
                <a:defRPr/>
              </a:pPr>
              <a:t>10/13/2015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DA99684E-4C38-43F2-9BE3-5332F52D92C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E21352CE-4B2B-486A-8CC7-0F4B7490BAC1}" type="datetimeFigureOut">
              <a:rPr lang="en-US"/>
              <a:pPr>
                <a:defRPr/>
              </a:pPr>
              <a:t>10/13/2015</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D759D5C7-72D8-4B8B-BA04-1ED817EBD849}"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867F81-9414-480B-9C51-990D739B5FFC}" type="datetimeFigureOut">
              <a:rPr lang="en-US"/>
              <a:pPr>
                <a:defRPr/>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9BB5AB-3601-4A15-AFC8-D1DE6C249C01}"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55AB4A1A-12C9-4B33-A82C-14C549CC1622}" type="datetimeFigureOut">
              <a:rPr lang="en-US"/>
              <a:pPr>
                <a:defRPr/>
              </a:pPr>
              <a:t>10/13/2015</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D444EF22-E763-4778-A90A-43D29C055A4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9" descr="MIC2370 - 29 slide mast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3" name="Rectangle 3"/>
          <p:cNvSpPr>
            <a:spLocks noGrp="1" noChangeArrowheads="1"/>
          </p:cNvSpPr>
          <p:nvPr>
            <p:ph type="ctrTitle"/>
          </p:nvPr>
        </p:nvSpPr>
        <p:spPr>
          <a:xfrm>
            <a:off x="107950" y="1887538"/>
            <a:ext cx="7848600" cy="723900"/>
          </a:xfrm>
        </p:spPr>
        <p:txBody>
          <a:bodyPr/>
          <a:lstStyle>
            <a:lvl1pPr algn="ctr">
              <a:defRPr sz="3700"/>
            </a:lvl1pPr>
          </a:lstStyle>
          <a:p>
            <a:r>
              <a:rPr lang="en-US"/>
              <a:t>Click to edit Master title style</a:t>
            </a:r>
          </a:p>
        </p:txBody>
      </p:sp>
      <p:sp>
        <p:nvSpPr>
          <p:cNvPr id="5124" name="Rectangle 4"/>
          <p:cNvSpPr>
            <a:spLocks noGrp="1" noChangeArrowheads="1"/>
          </p:cNvSpPr>
          <p:nvPr>
            <p:ph type="subTitle" idx="1"/>
          </p:nvPr>
        </p:nvSpPr>
        <p:spPr>
          <a:xfrm>
            <a:off x="107950" y="3114675"/>
            <a:ext cx="7848600" cy="674688"/>
          </a:xfrm>
        </p:spPr>
        <p:txBody>
          <a:bodyPr/>
          <a:lstStyle>
            <a:lvl1pPr marL="0" indent="0" algn="ctr">
              <a:defRPr sz="3200">
                <a:solidFill>
                  <a:schemeClr val="bg1"/>
                </a:solidFill>
              </a:defRPr>
            </a:lvl1pPr>
          </a:lstStyle>
          <a:p>
            <a:r>
              <a:rPr lang="en-US"/>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pPr>
              <a:defRPr/>
            </a:pPr>
            <a:endParaRPr lang="en-US"/>
          </a:p>
        </p:txBody>
      </p:sp>
      <p:sp>
        <p:nvSpPr>
          <p:cNvPr id="5" name="Rectangle 20"/>
          <p:cNvSpPr>
            <a:spLocks noGrp="1" noChangeArrowheads="1"/>
          </p:cNvSpPr>
          <p:nvPr>
            <p:ph type="ftr" sz="quarter" idx="11"/>
          </p:nvPr>
        </p:nvSpPr>
        <p:spPr/>
        <p:txBody>
          <a:bodyPr/>
          <a:lstStyle>
            <a:lvl1pPr>
              <a:defRPr/>
            </a:lvl1pPr>
          </a:lstStyle>
          <a:p>
            <a:pPr>
              <a:defRPr/>
            </a:pPr>
            <a:r>
              <a:rPr lang="en-US"/>
              <a:t>Δημόσια Υπηρεσία Απασχόλησης Κύπρου</a:t>
            </a:r>
          </a:p>
        </p:txBody>
      </p:sp>
      <p:sp>
        <p:nvSpPr>
          <p:cNvPr id="6" name="Rectangle 21"/>
          <p:cNvSpPr>
            <a:spLocks noGrp="1" noChangeArrowheads="1"/>
          </p:cNvSpPr>
          <p:nvPr>
            <p:ph type="sldNum" sz="quarter" idx="12"/>
          </p:nvPr>
        </p:nvSpPr>
        <p:spPr/>
        <p:txBody>
          <a:bodyPr/>
          <a:lstStyle>
            <a:lvl1pPr>
              <a:defRPr/>
            </a:lvl1pPr>
          </a:lstStyle>
          <a:p>
            <a:pPr>
              <a:defRPr/>
            </a:pPr>
            <a:fld id="{93BD4840-D116-462B-805C-A62CE90F8BA4}" type="slidenum">
              <a:rPr lang="en-US"/>
              <a:pPr>
                <a:defRPr/>
              </a:pPr>
              <a:t>‹#›</a:t>
            </a:fld>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p:txBody>
          <a:bodyPr/>
          <a:lstStyle>
            <a:lvl1pPr>
              <a:defRPr/>
            </a:lvl1pPr>
          </a:lstStyle>
          <a:p>
            <a:pPr>
              <a:defRPr/>
            </a:pPr>
            <a:endParaRPr lang="en-US"/>
          </a:p>
        </p:txBody>
      </p:sp>
      <p:sp>
        <p:nvSpPr>
          <p:cNvPr id="5" name="Rectangle 20"/>
          <p:cNvSpPr>
            <a:spLocks noGrp="1" noChangeArrowheads="1"/>
          </p:cNvSpPr>
          <p:nvPr>
            <p:ph type="ftr" sz="quarter" idx="11"/>
          </p:nvPr>
        </p:nvSpPr>
        <p:spPr/>
        <p:txBody>
          <a:bodyPr/>
          <a:lstStyle>
            <a:lvl1pPr>
              <a:defRPr/>
            </a:lvl1pPr>
          </a:lstStyle>
          <a:p>
            <a:pPr>
              <a:defRPr/>
            </a:pPr>
            <a:r>
              <a:rPr lang="en-US"/>
              <a:t>Δημόσια Υπηρεσία Απασχόλησης Κύπρου</a:t>
            </a:r>
          </a:p>
        </p:txBody>
      </p:sp>
      <p:sp>
        <p:nvSpPr>
          <p:cNvPr id="6" name="Rectangle 21"/>
          <p:cNvSpPr>
            <a:spLocks noGrp="1" noChangeArrowheads="1"/>
          </p:cNvSpPr>
          <p:nvPr>
            <p:ph type="sldNum" sz="quarter" idx="12"/>
          </p:nvPr>
        </p:nvSpPr>
        <p:spPr/>
        <p:txBody>
          <a:bodyPr/>
          <a:lstStyle>
            <a:lvl1pPr>
              <a:defRPr/>
            </a:lvl1pPr>
          </a:lstStyle>
          <a:p>
            <a:pPr>
              <a:defRPr/>
            </a:pPr>
            <a:fld id="{A5829FDA-79F7-431D-B0BA-CE73635B5E25}" type="slidenum">
              <a:rPr lang="en-US"/>
              <a:pPr>
                <a:defRPr/>
              </a:pPr>
              <a:t>‹#›</a:t>
            </a:fld>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 y="981075"/>
            <a:ext cx="3775075"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5425" y="981075"/>
            <a:ext cx="3776663"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p:txBody>
          <a:bodyPr/>
          <a:lstStyle>
            <a:lvl1pPr>
              <a:defRPr/>
            </a:lvl1pPr>
          </a:lstStyle>
          <a:p>
            <a:pPr>
              <a:defRPr/>
            </a:pPr>
            <a:endParaRPr lang="en-US"/>
          </a:p>
        </p:txBody>
      </p:sp>
      <p:sp>
        <p:nvSpPr>
          <p:cNvPr id="6" name="Rectangle 20"/>
          <p:cNvSpPr>
            <a:spLocks noGrp="1" noChangeArrowheads="1"/>
          </p:cNvSpPr>
          <p:nvPr>
            <p:ph type="ftr" sz="quarter" idx="11"/>
          </p:nvPr>
        </p:nvSpPr>
        <p:spPr/>
        <p:txBody>
          <a:bodyPr/>
          <a:lstStyle>
            <a:lvl1pPr>
              <a:defRPr/>
            </a:lvl1pPr>
          </a:lstStyle>
          <a:p>
            <a:pPr>
              <a:defRPr/>
            </a:pPr>
            <a:r>
              <a:rPr lang="en-US"/>
              <a:t>Δημόσια Υπηρεσία Απασχόλησης Κύπρου</a:t>
            </a:r>
          </a:p>
        </p:txBody>
      </p:sp>
      <p:sp>
        <p:nvSpPr>
          <p:cNvPr id="7" name="Rectangle 21"/>
          <p:cNvSpPr>
            <a:spLocks noGrp="1" noChangeArrowheads="1"/>
          </p:cNvSpPr>
          <p:nvPr>
            <p:ph type="sldNum" sz="quarter" idx="12"/>
          </p:nvPr>
        </p:nvSpPr>
        <p:spPr/>
        <p:txBody>
          <a:bodyPr/>
          <a:lstStyle>
            <a:lvl1pPr>
              <a:defRPr/>
            </a:lvl1pPr>
          </a:lstStyle>
          <a:p>
            <a:pPr>
              <a:defRPr/>
            </a:pPr>
            <a:fld id="{43572D83-7173-4C88-8CDF-5E52AE84AFCF}" type="slidenum">
              <a:rPr lang="en-US"/>
              <a:pPr>
                <a:defRPr/>
              </a:pPr>
              <a:t>‹#›</a:t>
            </a:fld>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p:txBody>
          <a:bodyPr/>
          <a:lstStyle>
            <a:lvl1pPr>
              <a:defRPr/>
            </a:lvl1pPr>
          </a:lstStyle>
          <a:p>
            <a:pPr>
              <a:defRPr/>
            </a:pPr>
            <a:endParaRPr lang="en-US"/>
          </a:p>
        </p:txBody>
      </p:sp>
      <p:sp>
        <p:nvSpPr>
          <p:cNvPr id="8" name="Rectangle 20"/>
          <p:cNvSpPr>
            <a:spLocks noGrp="1" noChangeArrowheads="1"/>
          </p:cNvSpPr>
          <p:nvPr>
            <p:ph type="ftr" sz="quarter" idx="11"/>
          </p:nvPr>
        </p:nvSpPr>
        <p:spPr/>
        <p:txBody>
          <a:bodyPr/>
          <a:lstStyle>
            <a:lvl1pPr>
              <a:defRPr/>
            </a:lvl1pPr>
          </a:lstStyle>
          <a:p>
            <a:pPr>
              <a:defRPr/>
            </a:pPr>
            <a:r>
              <a:rPr lang="en-US"/>
              <a:t>Δημόσια Υπηρεσία Απασχόλησης Κύπρου</a:t>
            </a:r>
          </a:p>
        </p:txBody>
      </p:sp>
      <p:sp>
        <p:nvSpPr>
          <p:cNvPr id="9" name="Rectangle 21"/>
          <p:cNvSpPr>
            <a:spLocks noGrp="1" noChangeArrowheads="1"/>
          </p:cNvSpPr>
          <p:nvPr>
            <p:ph type="sldNum" sz="quarter" idx="12"/>
          </p:nvPr>
        </p:nvSpPr>
        <p:spPr/>
        <p:txBody>
          <a:bodyPr/>
          <a:lstStyle>
            <a:lvl1pPr>
              <a:defRPr/>
            </a:lvl1pPr>
          </a:lstStyle>
          <a:p>
            <a:pPr>
              <a:defRPr/>
            </a:pPr>
            <a:fld id="{72382F17-D7D6-469A-AB28-DD0FEF08AF06}" type="slidenum">
              <a:rPr lang="en-US"/>
              <a:pPr>
                <a:defRPr/>
              </a:pPr>
              <a:t>‹#›</a:t>
            </a:fld>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p:txBody>
          <a:bodyPr/>
          <a:lstStyle>
            <a:lvl1pPr>
              <a:defRPr/>
            </a:lvl1pPr>
          </a:lstStyle>
          <a:p>
            <a:pPr>
              <a:defRPr/>
            </a:pPr>
            <a:endParaRPr lang="en-US"/>
          </a:p>
        </p:txBody>
      </p:sp>
      <p:sp>
        <p:nvSpPr>
          <p:cNvPr id="4" name="Rectangle 20"/>
          <p:cNvSpPr>
            <a:spLocks noGrp="1" noChangeArrowheads="1"/>
          </p:cNvSpPr>
          <p:nvPr>
            <p:ph type="ftr" sz="quarter" idx="11"/>
          </p:nvPr>
        </p:nvSpPr>
        <p:spPr/>
        <p:txBody>
          <a:bodyPr/>
          <a:lstStyle>
            <a:lvl1pPr>
              <a:defRPr/>
            </a:lvl1pPr>
          </a:lstStyle>
          <a:p>
            <a:pPr>
              <a:defRPr/>
            </a:pPr>
            <a:r>
              <a:rPr lang="en-US"/>
              <a:t>Δημόσια Υπηρεσία Απασχόλησης Κύπρου</a:t>
            </a:r>
          </a:p>
        </p:txBody>
      </p:sp>
      <p:sp>
        <p:nvSpPr>
          <p:cNvPr id="5" name="Rectangle 21"/>
          <p:cNvSpPr>
            <a:spLocks noGrp="1" noChangeArrowheads="1"/>
          </p:cNvSpPr>
          <p:nvPr>
            <p:ph type="sldNum" sz="quarter" idx="12"/>
          </p:nvPr>
        </p:nvSpPr>
        <p:spPr/>
        <p:txBody>
          <a:bodyPr/>
          <a:lstStyle>
            <a:lvl1pPr>
              <a:defRPr/>
            </a:lvl1pPr>
          </a:lstStyle>
          <a:p>
            <a:pPr>
              <a:defRPr/>
            </a:pPr>
            <a:fld id="{D1330E53-34C5-4AF3-844F-D1C0CDD69A28}"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34985D-A7C8-42D3-99B6-FA2751A8E87A}"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endParaRPr lang="en-US"/>
          </a:p>
        </p:txBody>
      </p:sp>
      <p:sp>
        <p:nvSpPr>
          <p:cNvPr id="3" name="Rectangle 20"/>
          <p:cNvSpPr>
            <a:spLocks noGrp="1" noChangeArrowheads="1"/>
          </p:cNvSpPr>
          <p:nvPr>
            <p:ph type="ftr" sz="quarter" idx="11"/>
          </p:nvPr>
        </p:nvSpPr>
        <p:spPr/>
        <p:txBody>
          <a:bodyPr/>
          <a:lstStyle>
            <a:lvl1pPr>
              <a:defRPr/>
            </a:lvl1pPr>
          </a:lstStyle>
          <a:p>
            <a:pPr>
              <a:defRPr/>
            </a:pPr>
            <a:r>
              <a:rPr lang="en-US"/>
              <a:t>Δημόσια Υπηρεσία Απασχόλησης Κύπρου</a:t>
            </a:r>
          </a:p>
        </p:txBody>
      </p:sp>
      <p:sp>
        <p:nvSpPr>
          <p:cNvPr id="4" name="Rectangle 21"/>
          <p:cNvSpPr>
            <a:spLocks noGrp="1" noChangeArrowheads="1"/>
          </p:cNvSpPr>
          <p:nvPr>
            <p:ph type="sldNum" sz="quarter" idx="12"/>
          </p:nvPr>
        </p:nvSpPr>
        <p:spPr/>
        <p:txBody>
          <a:bodyPr/>
          <a:lstStyle>
            <a:lvl1pPr>
              <a:defRPr/>
            </a:lvl1pPr>
          </a:lstStyle>
          <a:p>
            <a:pPr>
              <a:defRPr/>
            </a:pPr>
            <a:fld id="{0717DA9A-20DB-4DC3-BDAA-54407FC657E9}" type="slidenum">
              <a:rPr lang="en-US"/>
              <a:pPr>
                <a:defRPr/>
              </a:pPr>
              <a:t>‹#›</a:t>
            </a:fld>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p>
        </p:txBody>
      </p:sp>
      <p:sp>
        <p:nvSpPr>
          <p:cNvPr id="6" name="Rectangle 20"/>
          <p:cNvSpPr>
            <a:spLocks noGrp="1" noChangeArrowheads="1"/>
          </p:cNvSpPr>
          <p:nvPr>
            <p:ph type="ftr" sz="quarter" idx="11"/>
          </p:nvPr>
        </p:nvSpPr>
        <p:spPr/>
        <p:txBody>
          <a:bodyPr/>
          <a:lstStyle>
            <a:lvl1pPr>
              <a:defRPr/>
            </a:lvl1pPr>
          </a:lstStyle>
          <a:p>
            <a:pPr>
              <a:defRPr/>
            </a:pPr>
            <a:r>
              <a:rPr lang="en-US"/>
              <a:t>Δημόσια Υπηρεσία Απασχόλησης Κύπρου</a:t>
            </a:r>
          </a:p>
        </p:txBody>
      </p:sp>
      <p:sp>
        <p:nvSpPr>
          <p:cNvPr id="7" name="Rectangle 21"/>
          <p:cNvSpPr>
            <a:spLocks noGrp="1" noChangeArrowheads="1"/>
          </p:cNvSpPr>
          <p:nvPr>
            <p:ph type="sldNum" sz="quarter" idx="12"/>
          </p:nvPr>
        </p:nvSpPr>
        <p:spPr/>
        <p:txBody>
          <a:bodyPr/>
          <a:lstStyle>
            <a:lvl1pPr>
              <a:defRPr/>
            </a:lvl1pPr>
          </a:lstStyle>
          <a:p>
            <a:pPr>
              <a:defRPr/>
            </a:pPr>
            <a:fld id="{67022EAC-255D-4E20-92B2-EEEA1F988F34}" type="slidenum">
              <a:rPr lang="en-US"/>
              <a:pPr>
                <a:defRPr/>
              </a:pPr>
              <a:t>‹#›</a:t>
            </a:fld>
            <a:endParaRPr 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p:txBody>
          <a:bodyPr/>
          <a:lstStyle>
            <a:lvl1pPr>
              <a:defRPr/>
            </a:lvl1pPr>
          </a:lstStyle>
          <a:p>
            <a:pPr>
              <a:defRPr/>
            </a:pPr>
            <a:endParaRPr lang="en-US"/>
          </a:p>
        </p:txBody>
      </p:sp>
      <p:sp>
        <p:nvSpPr>
          <p:cNvPr id="6" name="Rectangle 20"/>
          <p:cNvSpPr>
            <a:spLocks noGrp="1" noChangeArrowheads="1"/>
          </p:cNvSpPr>
          <p:nvPr>
            <p:ph type="ftr" sz="quarter" idx="11"/>
          </p:nvPr>
        </p:nvSpPr>
        <p:spPr/>
        <p:txBody>
          <a:bodyPr/>
          <a:lstStyle>
            <a:lvl1pPr>
              <a:defRPr/>
            </a:lvl1pPr>
          </a:lstStyle>
          <a:p>
            <a:pPr>
              <a:defRPr/>
            </a:pPr>
            <a:r>
              <a:rPr lang="en-US"/>
              <a:t>Δημόσια Υπηρεσία Απασχόλησης Κύπρου</a:t>
            </a:r>
          </a:p>
        </p:txBody>
      </p:sp>
      <p:sp>
        <p:nvSpPr>
          <p:cNvPr id="7" name="Rectangle 21"/>
          <p:cNvSpPr>
            <a:spLocks noGrp="1" noChangeArrowheads="1"/>
          </p:cNvSpPr>
          <p:nvPr>
            <p:ph type="sldNum" sz="quarter" idx="12"/>
          </p:nvPr>
        </p:nvSpPr>
        <p:spPr/>
        <p:txBody>
          <a:bodyPr/>
          <a:lstStyle>
            <a:lvl1pPr>
              <a:defRPr/>
            </a:lvl1pPr>
          </a:lstStyle>
          <a:p>
            <a:pPr>
              <a:defRPr/>
            </a:pPr>
            <a:fld id="{39E9D270-BD8B-49F3-B607-8220FB99C1E1}" type="slidenum">
              <a:rPr lang="en-US"/>
              <a:pPr>
                <a:defRPr/>
              </a:pPr>
              <a:t>‹#›</a:t>
            </a:fld>
            <a:endParaRPr lang="en-U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pPr>
              <a:defRPr/>
            </a:pPr>
            <a:endParaRPr lang="en-US"/>
          </a:p>
        </p:txBody>
      </p:sp>
      <p:sp>
        <p:nvSpPr>
          <p:cNvPr id="5" name="Rectangle 20"/>
          <p:cNvSpPr>
            <a:spLocks noGrp="1" noChangeArrowheads="1"/>
          </p:cNvSpPr>
          <p:nvPr>
            <p:ph type="ftr" sz="quarter" idx="11"/>
          </p:nvPr>
        </p:nvSpPr>
        <p:spPr/>
        <p:txBody>
          <a:bodyPr/>
          <a:lstStyle>
            <a:lvl1pPr>
              <a:defRPr/>
            </a:lvl1pPr>
          </a:lstStyle>
          <a:p>
            <a:pPr>
              <a:defRPr/>
            </a:pPr>
            <a:r>
              <a:rPr lang="en-US"/>
              <a:t>Δημόσια Υπηρεσία Απασχόλησης Κύπρου</a:t>
            </a:r>
          </a:p>
        </p:txBody>
      </p:sp>
      <p:sp>
        <p:nvSpPr>
          <p:cNvPr id="6" name="Rectangle 21"/>
          <p:cNvSpPr>
            <a:spLocks noGrp="1" noChangeArrowheads="1"/>
          </p:cNvSpPr>
          <p:nvPr>
            <p:ph type="sldNum" sz="quarter" idx="12"/>
          </p:nvPr>
        </p:nvSpPr>
        <p:spPr/>
        <p:txBody>
          <a:bodyPr/>
          <a:lstStyle>
            <a:lvl1pPr>
              <a:defRPr/>
            </a:lvl1pPr>
          </a:lstStyle>
          <a:p>
            <a:pPr>
              <a:defRPr/>
            </a:pPr>
            <a:fld id="{420CE57B-CB67-4FD4-85E9-53B7E79AC6B1}" type="slidenum">
              <a:rPr lang="en-US"/>
              <a:pPr>
                <a:defRPr/>
              </a:pPr>
              <a:t>‹#›</a:t>
            </a:fld>
            <a:endParaRPr 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4400" y="134938"/>
            <a:ext cx="1962150" cy="6102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363" y="134938"/>
            <a:ext cx="5735637" cy="6102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p:txBody>
          <a:bodyPr/>
          <a:lstStyle>
            <a:lvl1pPr>
              <a:defRPr/>
            </a:lvl1pPr>
          </a:lstStyle>
          <a:p>
            <a:pPr>
              <a:defRPr/>
            </a:pPr>
            <a:endParaRPr lang="en-US"/>
          </a:p>
        </p:txBody>
      </p:sp>
      <p:sp>
        <p:nvSpPr>
          <p:cNvPr id="5" name="Rectangle 20"/>
          <p:cNvSpPr>
            <a:spLocks noGrp="1" noChangeArrowheads="1"/>
          </p:cNvSpPr>
          <p:nvPr>
            <p:ph type="ftr" sz="quarter" idx="11"/>
          </p:nvPr>
        </p:nvSpPr>
        <p:spPr/>
        <p:txBody>
          <a:bodyPr/>
          <a:lstStyle>
            <a:lvl1pPr>
              <a:defRPr/>
            </a:lvl1pPr>
          </a:lstStyle>
          <a:p>
            <a:pPr>
              <a:defRPr/>
            </a:pPr>
            <a:r>
              <a:rPr lang="en-US"/>
              <a:t>Δημόσια Υπηρεσία Απασχόλησης Κύπρου</a:t>
            </a:r>
          </a:p>
        </p:txBody>
      </p:sp>
      <p:sp>
        <p:nvSpPr>
          <p:cNvPr id="6" name="Rectangle 21"/>
          <p:cNvSpPr>
            <a:spLocks noGrp="1" noChangeArrowheads="1"/>
          </p:cNvSpPr>
          <p:nvPr>
            <p:ph type="sldNum" sz="quarter" idx="12"/>
          </p:nvPr>
        </p:nvSpPr>
        <p:spPr/>
        <p:txBody>
          <a:bodyPr/>
          <a:lstStyle>
            <a:lvl1pPr>
              <a:defRPr/>
            </a:lvl1pPr>
          </a:lstStyle>
          <a:p>
            <a:pPr>
              <a:defRPr/>
            </a:pPr>
            <a:fld id="{F4A63F41-471E-45FF-8271-929060B83521}"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DE441A-46DA-4992-8FCA-51DA2E0A4DE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AF2FC7-30D8-42B9-A6F9-3D95C20BC8A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34CD62-350B-4148-BC1B-544D8F1624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Το έργο συγχρηματοδοτείται από το Ευρωπαϊκό Κοινωνικό Ταμείο και από εθνικούς πόρους </a:t>
            </a:r>
          </a:p>
        </p:txBody>
      </p:sp>
      <p:sp>
        <p:nvSpPr>
          <p:cNvPr id="7" name="Rectangle 6"/>
          <p:cNvSpPr>
            <a:spLocks noGrp="1" noChangeArrowheads="1"/>
          </p:cNvSpPr>
          <p:nvPr>
            <p:ph type="sldNum" sz="quarter" idx="12"/>
          </p:nvPr>
        </p:nvSpPr>
        <p:spPr/>
        <p:txBody>
          <a:bodyPr/>
          <a:lstStyle>
            <a:lvl1pPr>
              <a:defRPr/>
            </a:lvl1pPr>
          </a:lstStyle>
          <a:p>
            <a:pPr>
              <a:defRPr/>
            </a:pPr>
            <a:fld id="{5A958F18-6C3C-471B-91CB-DC577A42BF4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Το έργο συγχρηματοδοτείται από το Ευρωπαϊκό Κοινωνικό Ταμείο και από εθνικούς πόρους </a:t>
            </a:r>
          </a:p>
        </p:txBody>
      </p:sp>
      <p:sp>
        <p:nvSpPr>
          <p:cNvPr id="7" name="Rectangle 6"/>
          <p:cNvSpPr>
            <a:spLocks noGrp="1" noChangeArrowheads="1"/>
          </p:cNvSpPr>
          <p:nvPr>
            <p:ph type="sldNum" sz="quarter" idx="12"/>
          </p:nvPr>
        </p:nvSpPr>
        <p:spPr/>
        <p:txBody>
          <a:bodyPr/>
          <a:lstStyle>
            <a:lvl1pPr>
              <a:defRPr/>
            </a:lvl1pPr>
          </a:lstStyle>
          <a:p>
            <a:pPr>
              <a:defRPr/>
            </a:pPr>
            <a:fld id="{22A15C7E-423E-44BA-8D1E-DBDAE46C13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Κάντε κλικ για επεξεργασία του τίτλου</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Κάντε κλικ για να επεξεργαστείτε τα στυλ κειμένου του υποδείγματος</a:t>
            </a:r>
          </a:p>
          <a:p>
            <a:pPr lvl="1"/>
            <a:r>
              <a:rPr lang="en-US" smtClean="0"/>
              <a:t>Δεύτερου επιπέδου</a:t>
            </a:r>
          </a:p>
          <a:p>
            <a:pPr lvl="2"/>
            <a:r>
              <a:rPr lang="en-US" smtClean="0"/>
              <a:t>Τρίτου επιπέδου</a:t>
            </a:r>
          </a:p>
          <a:p>
            <a:pPr lvl="3"/>
            <a:r>
              <a:rPr lang="en-US" smtClean="0"/>
              <a:t>Τέταρτου επιπέδου</a:t>
            </a:r>
          </a:p>
          <a:p>
            <a:pPr lvl="4"/>
            <a:r>
              <a:rPr lang="en-US" smtClean="0"/>
              <a:t>Πέμπτου επιπέδου</a:t>
            </a:r>
          </a:p>
        </p:txBody>
      </p:sp>
      <p:sp>
        <p:nvSpPr>
          <p:cNvPr id="268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a:p>
        </p:txBody>
      </p:sp>
      <p:sp>
        <p:nvSpPr>
          <p:cNvPr id="268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a:p>
        </p:txBody>
      </p:sp>
      <p:sp>
        <p:nvSpPr>
          <p:cNvPr id="268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7ADFDB5-DF5F-4881-B92E-B5D877379E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604" r:id="rId1"/>
    <p:sldLayoutId id="2147486605" r:id="rId2"/>
    <p:sldLayoutId id="2147486606" r:id="rId3"/>
    <p:sldLayoutId id="2147486607" r:id="rId4"/>
    <p:sldLayoutId id="2147486608" r:id="rId5"/>
    <p:sldLayoutId id="2147486609" r:id="rId6"/>
    <p:sldLayoutId id="2147486610" r:id="rId7"/>
    <p:sldLayoutId id="2147486611" r:id="rId8"/>
    <p:sldLayoutId id="2147486612" r:id="rId9"/>
    <p:sldLayoutId id="2147486613" r:id="rId10"/>
    <p:sldLayoutId id="2147486614"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03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a:p>
        </p:txBody>
      </p:sp>
      <p:sp>
        <p:nvSpPr>
          <p:cNvPr id="270341" name="Rectangle 5"/>
          <p:cNvSpPr>
            <a:spLocks noGrp="1" noChangeArrowheads="1"/>
          </p:cNvSpPr>
          <p:nvPr>
            <p:ph type="ftr" sz="quarter" idx="3"/>
          </p:nvPr>
        </p:nvSpPr>
        <p:spPr bwMode="auto">
          <a:xfrm>
            <a:off x="1997075" y="6248400"/>
            <a:ext cx="53467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80000"/>
              </a:lnSpc>
              <a:spcBef>
                <a:spcPct val="20000"/>
              </a:spcBef>
              <a:defRPr sz="1400" dirty="0"/>
            </a:lvl1pPr>
          </a:lstStyle>
          <a:p>
            <a:pPr>
              <a:defRPr/>
            </a:pPr>
            <a:endParaRPr lang="en-US"/>
          </a:p>
        </p:txBody>
      </p:sp>
      <p:sp>
        <p:nvSpPr>
          <p:cNvPr id="2703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5C89E7-925A-4C72-903B-3DC1F3847CC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615" r:id="rId1"/>
    <p:sldLayoutId id="2147486616" r:id="rId2"/>
    <p:sldLayoutId id="2147486617" r:id="rId3"/>
    <p:sldLayoutId id="2147486618" r:id="rId4"/>
    <p:sldLayoutId id="2147486619" r:id="rId5"/>
    <p:sldLayoutId id="2147486620" r:id="rId6"/>
    <p:sldLayoutId id="2147486621" r:id="rId7"/>
    <p:sldLayoutId id="2147486622" r:id="rId8"/>
    <p:sldLayoutId id="2147486623" r:id="rId9"/>
    <p:sldLayoutId id="2147486624" r:id="rId10"/>
    <p:sldLayoutId id="2147486625"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dirty="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dirty="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9E566430-0AB3-4C1E-A345-C19CE43E4D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626" r:id="rId1"/>
    <p:sldLayoutId id="2147486627" r:id="rId2"/>
    <p:sldLayoutId id="2147486628" r:id="rId3"/>
    <p:sldLayoutId id="2147486629" r:id="rId4"/>
    <p:sldLayoutId id="2147486630" r:id="rId5"/>
    <p:sldLayoutId id="2147486631" r:id="rId6"/>
    <p:sldLayoutId id="2147486632" r:id="rId7"/>
    <p:sldLayoutId id="2147486633" r:id="rId8"/>
    <p:sldLayoutId id="2147486634" r:id="rId9"/>
    <p:sldLayoutId id="2147486635" r:id="rId10"/>
    <p:sldLayoutId id="2147486636" r:id="rId11"/>
  </p:sldLayoutIdLst>
  <p:hf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6" descr="MIC2370 - 29 title master"/>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9219" name="Rectangle 18"/>
          <p:cNvSpPr>
            <a:spLocks noGrp="1" noChangeArrowheads="1"/>
          </p:cNvSpPr>
          <p:nvPr>
            <p:ph type="body" idx="1"/>
          </p:nvPr>
        </p:nvSpPr>
        <p:spPr bwMode="auto">
          <a:xfrm>
            <a:off x="107950" y="981075"/>
            <a:ext cx="7704138" cy="5256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4115" name="Rectangle 19"/>
          <p:cNvSpPr>
            <a:spLocks noGrp="1" noChangeArrowheads="1"/>
          </p:cNvSpPr>
          <p:nvPr>
            <p:ph type="dt" sz="half" idx="2"/>
          </p:nvPr>
        </p:nvSpPr>
        <p:spPr bwMode="auto">
          <a:xfrm>
            <a:off x="1835150" y="6381750"/>
            <a:ext cx="10398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chemeClr val="bg1"/>
                </a:solidFill>
              </a:defRPr>
            </a:lvl1pPr>
          </a:lstStyle>
          <a:p>
            <a:pPr>
              <a:defRPr/>
            </a:pPr>
            <a:endParaRPr lang="en-US"/>
          </a:p>
        </p:txBody>
      </p:sp>
      <p:sp>
        <p:nvSpPr>
          <p:cNvPr id="4116" name="Rectangle 20"/>
          <p:cNvSpPr>
            <a:spLocks noGrp="1" noChangeArrowheads="1"/>
          </p:cNvSpPr>
          <p:nvPr>
            <p:ph type="ftr" sz="quarter" idx="3"/>
          </p:nvPr>
        </p:nvSpPr>
        <p:spPr bwMode="auto">
          <a:xfrm>
            <a:off x="2987675" y="6381750"/>
            <a:ext cx="48974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err="1">
                <a:solidFill>
                  <a:schemeClr val="bg1"/>
                </a:solidFill>
              </a:defRPr>
            </a:lvl1pPr>
          </a:lstStyle>
          <a:p>
            <a:pPr>
              <a:defRPr/>
            </a:pPr>
            <a:r>
              <a:rPr lang="en-US"/>
              <a:t>Δημόσια</a:t>
            </a:r>
            <a:r>
              <a:rPr lang="en-US"/>
              <a:t> </a:t>
            </a:r>
            <a:r>
              <a:rPr lang="en-US"/>
              <a:t>Υπηρεσία</a:t>
            </a:r>
            <a:r>
              <a:rPr lang="en-US"/>
              <a:t> </a:t>
            </a:r>
            <a:r>
              <a:rPr lang="en-US"/>
              <a:t>Απασχόλησης</a:t>
            </a:r>
            <a:r>
              <a:rPr lang="en-US"/>
              <a:t> </a:t>
            </a:r>
            <a:r>
              <a:rPr lang="en-US"/>
              <a:t>Κύπρου</a:t>
            </a:r>
            <a:endParaRPr lang="en-US"/>
          </a:p>
        </p:txBody>
      </p:sp>
      <p:sp>
        <p:nvSpPr>
          <p:cNvPr id="4117" name="Rectangle 21"/>
          <p:cNvSpPr>
            <a:spLocks noGrp="1" noChangeArrowheads="1"/>
          </p:cNvSpPr>
          <p:nvPr>
            <p:ph type="sldNum" sz="quarter" idx="4"/>
          </p:nvPr>
        </p:nvSpPr>
        <p:spPr bwMode="auto">
          <a:xfrm>
            <a:off x="7985125" y="6381750"/>
            <a:ext cx="6842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a:defRPr/>
            </a:pPr>
            <a:fld id="{D1A9DC0C-9B16-4086-81C2-F44E9385F750}" type="slidenum">
              <a:rPr lang="en-US"/>
              <a:pPr>
                <a:defRPr/>
              </a:pPr>
              <a:t>‹#›</a:t>
            </a:fld>
            <a:endParaRPr lang="en-US"/>
          </a:p>
        </p:txBody>
      </p:sp>
      <p:sp>
        <p:nvSpPr>
          <p:cNvPr id="4113" name="Rectangle 17"/>
          <p:cNvSpPr>
            <a:spLocks noGrp="1" noChangeArrowheads="1"/>
          </p:cNvSpPr>
          <p:nvPr>
            <p:ph type="title"/>
          </p:nvPr>
        </p:nvSpPr>
        <p:spPr bwMode="auto">
          <a:xfrm>
            <a:off x="106363" y="134938"/>
            <a:ext cx="7850187"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637" r:id="rId1"/>
    <p:sldLayoutId id="2147486638" r:id="rId2"/>
    <p:sldLayoutId id="2147486639" r:id="rId3"/>
    <p:sldLayoutId id="2147486640" r:id="rId4"/>
    <p:sldLayoutId id="2147486641" r:id="rId5"/>
    <p:sldLayoutId id="2147486642" r:id="rId6"/>
    <p:sldLayoutId id="2147486643" r:id="rId7"/>
    <p:sldLayoutId id="2147486644" r:id="rId8"/>
    <p:sldLayoutId id="2147486645" r:id="rId9"/>
    <p:sldLayoutId id="2147486646" r:id="rId10"/>
    <p:sldLayoutId id="2147486647"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13"/>
                                        </p:tgtEl>
                                        <p:attrNameLst>
                                          <p:attrName>style.visibility</p:attrName>
                                        </p:attrNameLst>
                                      </p:cBhvr>
                                      <p:to>
                                        <p:strVal val="visible"/>
                                      </p:to>
                                    </p:set>
                                    <p:animEffect transition="in" filter="wipe(left)">
                                      <p:cBhvr>
                                        <p:cTn id="7" dur="500"/>
                                        <p:tgtEl>
                                          <p:spTgt spid="4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p:bldLst>
  </p:timing>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oleObject" Target="../embeddings/Microsoft_Office_Excel_Chart2.xls"/></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4.xml"/><Relationship Id="rId1" Type="http://schemas.openxmlformats.org/officeDocument/2006/relationships/vmlDrawing" Target="../drawings/vmlDrawing3.vml"/><Relationship Id="rId4" Type="http://schemas.openxmlformats.org/officeDocument/2006/relationships/oleObject" Target="../embeddings/Microsoft_Office_Excel_Chart3.xls"/></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4.xml"/><Relationship Id="rId1" Type="http://schemas.openxmlformats.org/officeDocument/2006/relationships/vmlDrawing" Target="../drawings/vmlDrawing4.vml"/><Relationship Id="rId4" Type="http://schemas.openxmlformats.org/officeDocument/2006/relationships/oleObject" Target="../embeddings/Microsoft_Office_Excel_Chart4.xls"/></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xml"/><Relationship Id="rId1" Type="http://schemas.openxmlformats.org/officeDocument/2006/relationships/vmlDrawing" Target="../drawings/vmlDrawing5.vml"/><Relationship Id="rId4" Type="http://schemas.openxmlformats.org/officeDocument/2006/relationships/oleObject" Target="../embeddings/Microsoft_Office_Excel_Chart5.xls"/></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8130" name="Picture 3" descr="εμβλήματα"/>
          <p:cNvPicPr>
            <a:picLocks noChangeAspect="1" noChangeArrowheads="1"/>
          </p:cNvPicPr>
          <p:nvPr/>
        </p:nvPicPr>
        <p:blipFill>
          <a:blip r:embed="rId2" cstate="print"/>
          <a:srcRect/>
          <a:stretch>
            <a:fillRect/>
          </a:stretch>
        </p:blipFill>
        <p:spPr bwMode="auto">
          <a:xfrm>
            <a:off x="0" y="0"/>
            <a:ext cx="439738" cy="593725"/>
          </a:xfrm>
          <a:prstGeom prst="rect">
            <a:avLst/>
          </a:prstGeom>
          <a:noFill/>
          <a:ln w="9525">
            <a:noFill/>
            <a:miter lim="800000"/>
            <a:headEnd/>
            <a:tailEnd/>
          </a:ln>
        </p:spPr>
      </p:pic>
      <p:pic>
        <p:nvPicPr>
          <p:cNvPr id="48131" name="Picture 2" descr="cyprus-flag"/>
          <p:cNvPicPr>
            <a:picLocks noChangeAspect="1" noChangeArrowheads="1"/>
          </p:cNvPicPr>
          <p:nvPr/>
        </p:nvPicPr>
        <p:blipFill>
          <a:blip r:embed="rId3" cstate="print"/>
          <a:srcRect/>
          <a:stretch>
            <a:fillRect/>
          </a:stretch>
        </p:blipFill>
        <p:spPr bwMode="auto">
          <a:xfrm>
            <a:off x="0" y="736600"/>
            <a:ext cx="688975" cy="415925"/>
          </a:xfrm>
          <a:prstGeom prst="rect">
            <a:avLst/>
          </a:prstGeom>
          <a:noFill/>
          <a:ln w="9525">
            <a:noFill/>
            <a:miter lim="800000"/>
            <a:headEnd/>
            <a:tailEnd/>
          </a:ln>
        </p:spPr>
      </p:pic>
      <p:sp>
        <p:nvSpPr>
          <p:cNvPr id="48132" name="Rectangle 8"/>
          <p:cNvSpPr>
            <a:spLocks noChangeArrowheads="1"/>
          </p:cNvSpPr>
          <p:nvPr/>
        </p:nvSpPr>
        <p:spPr bwMode="auto">
          <a:xfrm>
            <a:off x="414338" y="2379663"/>
            <a:ext cx="8134350" cy="1816100"/>
          </a:xfrm>
          <a:prstGeom prst="rect">
            <a:avLst/>
          </a:prstGeom>
          <a:noFill/>
          <a:ln w="9525">
            <a:noFill/>
            <a:miter lim="800000"/>
            <a:headEnd/>
            <a:tailEnd/>
          </a:ln>
        </p:spPr>
        <p:txBody>
          <a:bodyPr anchor="ctr">
            <a:spAutoFit/>
          </a:bodyPr>
          <a:lstStyle/>
          <a:p>
            <a:pPr algn="ctr" eaLnBrk="0" hangingPunct="0"/>
            <a:r>
              <a:rPr lang="el-GR" sz="2800" b="1" u="sng">
                <a:solidFill>
                  <a:srgbClr val="042266"/>
                </a:solidFill>
                <a:latin typeface="Arial" charset="0"/>
                <a:ea typeface="Times New Roman" pitchFamily="18" charset="0"/>
                <a:cs typeface="Arial" charset="0"/>
              </a:rPr>
              <a:t>Απασχόληση και Ανεργία </a:t>
            </a:r>
          </a:p>
          <a:p>
            <a:pPr algn="just" eaLnBrk="0" hangingPunct="0">
              <a:buFont typeface="Arial" charset="0"/>
              <a:buChar char="•"/>
            </a:pPr>
            <a:endParaRPr lang="el-GR" sz="2800" b="1">
              <a:solidFill>
                <a:srgbClr val="042266"/>
              </a:solidFill>
              <a:latin typeface="Arial" charset="0"/>
              <a:ea typeface="Times New Roman" pitchFamily="18" charset="0"/>
              <a:cs typeface="Arial" charset="0"/>
            </a:endParaRPr>
          </a:p>
          <a:p>
            <a:pPr algn="ctr" eaLnBrk="0" hangingPunct="0"/>
            <a:endParaRPr lang="el-GR" sz="2800" b="1">
              <a:solidFill>
                <a:srgbClr val="042266"/>
              </a:solidFill>
              <a:latin typeface="Arial" charset="0"/>
              <a:ea typeface="Times New Roman" pitchFamily="18" charset="0"/>
              <a:cs typeface="Arial" charset="0"/>
            </a:endParaRPr>
          </a:p>
          <a:p>
            <a:pPr algn="ctr" eaLnBrk="0" hangingPunct="0"/>
            <a:r>
              <a:rPr lang="el-GR" sz="2800" b="1">
                <a:solidFill>
                  <a:srgbClr val="042266"/>
                </a:solidFill>
                <a:latin typeface="Arial" charset="0"/>
                <a:ea typeface="Times New Roman" pitchFamily="18" charset="0"/>
                <a:cs typeface="Arial" charset="0"/>
              </a:rPr>
              <a:t>Οκτώβρης 201</a:t>
            </a:r>
            <a:r>
              <a:rPr lang="en-GB" sz="2800" b="1">
                <a:solidFill>
                  <a:srgbClr val="042266"/>
                </a:solidFill>
                <a:latin typeface="Arial" charset="0"/>
                <a:ea typeface="Times New Roman" pitchFamily="18" charset="0"/>
                <a:cs typeface="Arial" charset="0"/>
              </a:rPr>
              <a:t>5</a:t>
            </a:r>
            <a:r>
              <a:rPr lang="el-GR" sz="2800" b="1">
                <a:solidFill>
                  <a:srgbClr val="042266"/>
                </a:solidFill>
                <a:latin typeface="Arial" charset="0"/>
                <a:ea typeface="Times New Roman" pitchFamily="18" charset="0"/>
                <a:cs typeface="Arial" charset="0"/>
              </a:rPr>
              <a:t> </a:t>
            </a:r>
            <a:endParaRPr lang="en-GB" sz="2800">
              <a:solidFill>
                <a:srgbClr val="042266"/>
              </a:solidFill>
              <a:ea typeface="Times New Roman" pitchFamily="18" charset="0"/>
              <a:cs typeface="Arial" charset="0"/>
            </a:endParaRPr>
          </a:p>
        </p:txBody>
      </p:sp>
      <p:sp>
        <p:nvSpPr>
          <p:cNvPr id="48133" name="WordArt 3" descr="ΑΓΟΡΑ ΕΡΓΑΣΙΑΣ - ΜΑΡΤΙΟΣ 2008"/>
          <p:cNvSpPr>
            <a:spLocks noChangeArrowheads="1" noChangeShapeType="1" noTextEdit="1"/>
          </p:cNvSpPr>
          <p:nvPr/>
        </p:nvSpPr>
        <p:spPr bwMode="auto">
          <a:xfrm>
            <a:off x="2087563" y="4830763"/>
            <a:ext cx="4900612" cy="1152525"/>
          </a:xfrm>
          <a:prstGeom prst="rect">
            <a:avLst/>
          </a:prstGeom>
        </p:spPr>
        <p:txBody>
          <a:bodyPr wrap="none" fromWordArt="1">
            <a:prstTxWarp prst="textPlain">
              <a:avLst>
                <a:gd name="adj" fmla="val 50278"/>
              </a:avLst>
            </a:prstTxWarp>
          </a:bodyPr>
          <a:lstStyle/>
          <a:p>
            <a:pPr algn="ctr"/>
            <a:r>
              <a:rPr lang="el-GR" sz="1000" kern="10">
                <a:ln w="9525">
                  <a:solidFill>
                    <a:srgbClr val="000000"/>
                  </a:solidFill>
                  <a:round/>
                  <a:headEnd/>
                  <a:tailEnd/>
                </a:ln>
                <a:gradFill rotWithShape="1">
                  <a:gsLst>
                    <a:gs pos="0">
                      <a:srgbClr val="85C2FF"/>
                    </a:gs>
                    <a:gs pos="39999">
                      <a:srgbClr val="85C2FF"/>
                    </a:gs>
                    <a:gs pos="70000">
                      <a:srgbClr val="C4D6EB"/>
                    </a:gs>
                    <a:gs pos="100000">
                      <a:srgbClr val="5E9EFF"/>
                    </a:gs>
                  </a:gsLst>
                  <a:lin ang="5400000"/>
                </a:gradFill>
                <a:latin typeface="Arial Black"/>
              </a:rPr>
              <a:t>Αλέξης Σοφοκλέους </a:t>
            </a:r>
          </a:p>
          <a:p>
            <a:pPr algn="ctr"/>
            <a:endParaRPr lang="el-GR" sz="1000" kern="10">
              <a:ln w="9525">
                <a:solidFill>
                  <a:srgbClr val="000000"/>
                </a:solidFill>
                <a:round/>
                <a:headEnd/>
                <a:tailEnd/>
              </a:ln>
              <a:gradFill rotWithShape="1">
                <a:gsLst>
                  <a:gs pos="0">
                    <a:srgbClr val="85C2FF"/>
                  </a:gs>
                  <a:gs pos="39999">
                    <a:srgbClr val="85C2FF"/>
                  </a:gs>
                  <a:gs pos="70000">
                    <a:srgbClr val="C4D6EB"/>
                  </a:gs>
                  <a:gs pos="100000">
                    <a:srgbClr val="5E9EFF"/>
                  </a:gs>
                </a:gsLst>
                <a:lin ang="5400000"/>
              </a:gradFill>
              <a:latin typeface="Arial Black"/>
            </a:endParaRPr>
          </a:p>
          <a:p>
            <a:pPr algn="ctr"/>
            <a:r>
              <a:rPr lang="el-GR" sz="1000" kern="10">
                <a:ln w="9525">
                  <a:solidFill>
                    <a:srgbClr val="000000"/>
                  </a:solidFill>
                  <a:round/>
                  <a:headEnd/>
                  <a:tailEnd/>
                </a:ln>
                <a:gradFill rotWithShape="1">
                  <a:gsLst>
                    <a:gs pos="0">
                      <a:srgbClr val="85C2FF"/>
                    </a:gs>
                    <a:gs pos="39999">
                      <a:srgbClr val="85C2FF"/>
                    </a:gs>
                    <a:gs pos="70000">
                      <a:srgbClr val="C4D6EB"/>
                    </a:gs>
                    <a:gs pos="100000">
                      <a:srgbClr val="5E9EFF"/>
                    </a:gs>
                  </a:gsLst>
                  <a:lin ang="5400000"/>
                </a:gradFill>
                <a:latin typeface="Arial Black"/>
              </a:rPr>
              <a:t> Σύμβουλος Απασχόλησης </a:t>
            </a:r>
            <a:endParaRPr lang="en-US" sz="1000" kern="10">
              <a:ln w="9525">
                <a:solidFill>
                  <a:srgbClr val="000000"/>
                </a:solidFill>
                <a:round/>
                <a:headEnd/>
                <a:tailEnd/>
              </a:ln>
              <a:gradFill rotWithShape="1">
                <a:gsLst>
                  <a:gs pos="0">
                    <a:srgbClr val="85C2FF"/>
                  </a:gs>
                  <a:gs pos="39999">
                    <a:srgbClr val="85C2FF"/>
                  </a:gs>
                  <a:gs pos="70000">
                    <a:srgbClr val="C4D6EB"/>
                  </a:gs>
                  <a:gs pos="100000">
                    <a:srgbClr val="5E9EFF"/>
                  </a:gs>
                </a:gsLst>
                <a:lin ang="5400000"/>
              </a:gradFill>
              <a:latin typeface="Arial Black"/>
            </a:endParaRPr>
          </a:p>
        </p:txBody>
      </p:sp>
      <p:sp>
        <p:nvSpPr>
          <p:cNvPr id="48134" name="Rectangle 8"/>
          <p:cNvSpPr>
            <a:spLocks noChangeArrowheads="1"/>
          </p:cNvSpPr>
          <p:nvPr/>
        </p:nvSpPr>
        <p:spPr bwMode="auto">
          <a:xfrm>
            <a:off x="647700" y="184150"/>
            <a:ext cx="8134350" cy="954088"/>
          </a:xfrm>
          <a:prstGeom prst="rect">
            <a:avLst/>
          </a:prstGeom>
          <a:noFill/>
          <a:ln w="9525">
            <a:noFill/>
            <a:miter lim="800000"/>
            <a:headEnd/>
            <a:tailEnd/>
          </a:ln>
        </p:spPr>
        <p:txBody>
          <a:bodyPr anchor="ctr">
            <a:spAutoFit/>
          </a:bodyPr>
          <a:lstStyle/>
          <a:p>
            <a:pPr algn="ctr" eaLnBrk="0" hangingPunct="0"/>
            <a:r>
              <a:rPr lang="el-GR" sz="2800" b="1">
                <a:solidFill>
                  <a:srgbClr val="042266"/>
                </a:solidFill>
                <a:latin typeface="Arial" charset="0"/>
                <a:ea typeface="Times New Roman" pitchFamily="18" charset="0"/>
                <a:cs typeface="Arial" charset="0"/>
              </a:rPr>
              <a:t>Πρόγραμμα Επιμόρφωσης Στελεχών Ιδιωτικών Γραφείων Εξευρέσεως</a:t>
            </a:r>
            <a:r>
              <a:rPr lang="en-GB" sz="2800" b="1">
                <a:solidFill>
                  <a:srgbClr val="042266"/>
                </a:solidFill>
                <a:latin typeface="Arial" charset="0"/>
                <a:ea typeface="Times New Roman" pitchFamily="18" charset="0"/>
                <a:cs typeface="Arial" charset="0"/>
              </a:rPr>
              <a:t> </a:t>
            </a:r>
            <a:r>
              <a:rPr lang="el-GR" sz="2800" b="1">
                <a:solidFill>
                  <a:srgbClr val="042266"/>
                </a:solidFill>
                <a:latin typeface="Arial" charset="0"/>
                <a:ea typeface="Times New Roman" pitchFamily="18" charset="0"/>
                <a:cs typeface="Arial" charset="0"/>
              </a:rPr>
              <a:t> Εργασίας </a:t>
            </a:r>
            <a:endParaRPr lang="en-GB" sz="2800">
              <a:solidFill>
                <a:srgbClr val="042266"/>
              </a:solidFill>
              <a:ea typeface="Times New Roman" pitchFamily="18" charset="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2775" y="228600"/>
            <a:ext cx="8153400" cy="990600"/>
          </a:xfrm>
        </p:spPr>
        <p:txBody>
          <a:bodyPr/>
          <a:lstStyle/>
          <a:p>
            <a:pPr eaLnBrk="1" hangingPunct="1"/>
            <a:r>
              <a:rPr lang="el-GR" smtClean="0"/>
              <a:t>Κατηγόριες Ανεργίας</a:t>
            </a:r>
            <a:endParaRPr lang="en-US" smtClean="0"/>
          </a:p>
        </p:txBody>
      </p:sp>
      <p:sp>
        <p:nvSpPr>
          <p:cNvPr id="47109" name="Slide Number Placeholder 4"/>
          <p:cNvSpPr>
            <a:spLocks noGrp="1"/>
          </p:cNvSpPr>
          <p:nvPr>
            <p:ph type="sldNum" sz="quarter" idx="12"/>
          </p:nvPr>
        </p:nvSpPr>
        <p:spPr bwMode="auto">
          <a:ln>
            <a:miter lim="800000"/>
            <a:headEnd/>
            <a:tailEnd/>
          </a:ln>
        </p:spPr>
        <p:txBody>
          <a:bodyPr>
            <a:normAutofit fontScale="85000" lnSpcReduction="20000"/>
          </a:bodyPr>
          <a:lstStyle/>
          <a:p>
            <a:pPr>
              <a:defRPr/>
            </a:pPr>
            <a:fld id="{24A4AA46-1AFD-4262-96AE-0E5A76C1D061}" type="slidenum">
              <a:rPr lang="en-US"/>
              <a:pPr>
                <a:defRPr/>
              </a:pPr>
              <a:t>10</a:t>
            </a:fld>
            <a:endParaRPr lang="en-US"/>
          </a:p>
        </p:txBody>
      </p:sp>
      <p:sp>
        <p:nvSpPr>
          <p:cNvPr id="47107" name="Content Placeholder 2"/>
          <p:cNvSpPr>
            <a:spLocks noGrp="1"/>
          </p:cNvSpPr>
          <p:nvPr>
            <p:ph sz="quarter" idx="1"/>
          </p:nvPr>
        </p:nvSpPr>
        <p:spPr>
          <a:xfrm>
            <a:off x="612775" y="1600200"/>
            <a:ext cx="8153400" cy="4495800"/>
          </a:xfrm>
        </p:spPr>
        <p:txBody>
          <a:bodyPr>
            <a:normAutofit fontScale="85000" lnSpcReduction="20000"/>
          </a:bodyPr>
          <a:lstStyle/>
          <a:p>
            <a:pPr marL="514350" indent="-514350" eaLnBrk="1" fontAlgn="auto" hangingPunct="1">
              <a:spcAft>
                <a:spcPts val="0"/>
              </a:spcAft>
              <a:buFont typeface="+mj-lt"/>
              <a:buAutoNum type="arabicPeriod"/>
              <a:defRPr/>
            </a:pPr>
            <a:r>
              <a:rPr lang="el-GR" b="1" dirty="0" smtClean="0"/>
              <a:t>Ανεργία τριβής </a:t>
            </a:r>
            <a:r>
              <a:rPr lang="el-GR" sz="2800" b="1" dirty="0" smtClean="0">
                <a:solidFill>
                  <a:srgbClr val="0000FF"/>
                </a:solidFill>
              </a:rPr>
              <a:t>(Κύκλος Ζωής / Μετακίνηση / Καριέρα)</a:t>
            </a:r>
          </a:p>
          <a:p>
            <a:pPr marL="320040" indent="-320040" algn="just" eaLnBrk="1" fontAlgn="auto" hangingPunct="1">
              <a:spcAft>
                <a:spcPts val="0"/>
              </a:spcAft>
              <a:buFont typeface="Wingdings"/>
              <a:buChar char=""/>
              <a:defRPr/>
            </a:pPr>
            <a:r>
              <a:rPr lang="el-GR" dirty="0" smtClean="0"/>
              <a:t>Έχει παρατηρηθεί ότι σε όλες τις οικονομίες του κόσμου, ακόμα και τις πιο ανεπτυγμένες, </a:t>
            </a:r>
            <a:r>
              <a:rPr lang="el-GR" dirty="0" smtClean="0">
                <a:solidFill>
                  <a:srgbClr val="FF0000"/>
                </a:solidFill>
              </a:rPr>
              <a:t>υπάρχει πάντα ένα ποσοστό ανεργίας</a:t>
            </a:r>
            <a:r>
              <a:rPr lang="el-GR" dirty="0" smtClean="0"/>
              <a:t>, έστω και αν λέμε ότι στην οικονομία υπάρχει πλήρης απασχόληση. Αυτό συμβαίνει γιατί, όπως είναι φυσικό, ορισμένα άτομα </a:t>
            </a:r>
            <a:r>
              <a:rPr lang="el-GR" dirty="0" smtClean="0">
                <a:solidFill>
                  <a:srgbClr val="FF0000"/>
                </a:solidFill>
              </a:rPr>
              <a:t>μετακινούνται</a:t>
            </a:r>
            <a:r>
              <a:rPr lang="el-GR" dirty="0" smtClean="0"/>
              <a:t> από μία εργασία σε άλλη και κατά τη μετακίνηση αυτή συνήθως μεσολαβεί μία μικρή περίοδος ανεργίας.</a:t>
            </a:r>
          </a:p>
          <a:p>
            <a:pPr marL="320040" indent="-320040" algn="just" eaLnBrk="1" fontAlgn="auto" hangingPunct="1">
              <a:spcAft>
                <a:spcPts val="0"/>
              </a:spcAft>
              <a:buFont typeface="Wingdings"/>
              <a:buChar char=""/>
              <a:defRPr/>
            </a:pPr>
            <a:r>
              <a:rPr lang="el-GR" dirty="0" smtClean="0"/>
              <a:t>Η κατηγορία του πληθυσμού η οποία «χτυπιέται» περισσότερο από αυτή τη μορφή της ανεργίας είναι </a:t>
            </a:r>
            <a:r>
              <a:rPr lang="el-GR" dirty="0" smtClean="0">
                <a:solidFill>
                  <a:srgbClr val="FF0000"/>
                </a:solidFill>
              </a:rPr>
              <a:t>οι νέοι</a:t>
            </a:r>
            <a:r>
              <a:rPr lang="el-GR" dirty="0" smtClean="0"/>
              <a:t>, καθόσον αυτοί πολύ εύκολα αποφασίζουν να αλλάξουν δουλειά, ψάχνοντας μια που θα τους ικανοποιεί περισσότερο.</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12775" y="228600"/>
            <a:ext cx="8153400" cy="990600"/>
          </a:xfrm>
        </p:spPr>
        <p:txBody>
          <a:bodyPr/>
          <a:lstStyle/>
          <a:p>
            <a:pPr eaLnBrk="1" hangingPunct="1"/>
            <a:r>
              <a:rPr lang="el-GR" smtClean="0"/>
              <a:t>Κατηγόριες Ανεργίας</a:t>
            </a:r>
            <a:endParaRPr lang="en-US" smtClean="0"/>
          </a:p>
        </p:txBody>
      </p:sp>
      <p:sp>
        <p:nvSpPr>
          <p:cNvPr id="50181" name="Slide Number Placeholder 4"/>
          <p:cNvSpPr>
            <a:spLocks noGrp="1"/>
          </p:cNvSpPr>
          <p:nvPr>
            <p:ph type="sldNum" sz="quarter" idx="12"/>
          </p:nvPr>
        </p:nvSpPr>
        <p:spPr bwMode="auto">
          <a:ln>
            <a:miter lim="800000"/>
            <a:headEnd/>
            <a:tailEnd/>
          </a:ln>
        </p:spPr>
        <p:txBody>
          <a:bodyPr>
            <a:normAutofit fontScale="85000" lnSpcReduction="20000"/>
          </a:bodyPr>
          <a:lstStyle/>
          <a:p>
            <a:pPr>
              <a:defRPr/>
            </a:pPr>
            <a:fld id="{FB53A364-85B1-476F-BA00-DD1ACCB7CCFA}" type="slidenum">
              <a:rPr lang="en-US"/>
              <a:pPr>
                <a:defRPr/>
              </a:pPr>
              <a:t>11</a:t>
            </a:fld>
            <a:endParaRPr lang="en-US"/>
          </a:p>
        </p:txBody>
      </p:sp>
      <p:sp>
        <p:nvSpPr>
          <p:cNvPr id="50179" name="Content Placeholder 2"/>
          <p:cNvSpPr>
            <a:spLocks noGrp="1"/>
          </p:cNvSpPr>
          <p:nvPr>
            <p:ph sz="quarter" idx="1"/>
          </p:nvPr>
        </p:nvSpPr>
        <p:spPr>
          <a:xfrm>
            <a:off x="612775" y="1600200"/>
            <a:ext cx="8153400" cy="4495800"/>
          </a:xfrm>
        </p:spPr>
        <p:txBody>
          <a:bodyPr>
            <a:normAutofit lnSpcReduction="10000"/>
          </a:bodyPr>
          <a:lstStyle/>
          <a:p>
            <a:pPr marL="514350" indent="-514350" eaLnBrk="1" fontAlgn="auto" hangingPunct="1">
              <a:spcAft>
                <a:spcPts val="0"/>
              </a:spcAft>
              <a:buFont typeface="+mj-lt"/>
              <a:buAutoNum type="arabicPeriod" startAt="2"/>
              <a:defRPr/>
            </a:pPr>
            <a:r>
              <a:rPr lang="el-GR" b="1" dirty="0" smtClean="0"/>
              <a:t>Διαρθρωτική ανεργία </a:t>
            </a:r>
            <a:r>
              <a:rPr lang="el-GR" sz="2600" b="1" dirty="0" smtClean="0">
                <a:solidFill>
                  <a:srgbClr val="0000FF"/>
                </a:solidFill>
              </a:rPr>
              <a:t>(Τεχνολογικές Μεταβολές, κλάδοι προσφοράς και ζήτησης) </a:t>
            </a:r>
            <a:endParaRPr lang="el-GR" sz="2600" b="1" dirty="0" smtClean="0"/>
          </a:p>
          <a:p>
            <a:pPr marL="320040" indent="-320040" algn="just" eaLnBrk="1" fontAlgn="auto" hangingPunct="1">
              <a:spcAft>
                <a:spcPts val="0"/>
              </a:spcAft>
              <a:buFont typeface="Wingdings"/>
              <a:buChar char=""/>
              <a:defRPr/>
            </a:pPr>
            <a:r>
              <a:rPr lang="el-GR" dirty="0" smtClean="0"/>
              <a:t>Αναφέρεται στο κατά πόσον μια οικονομία έχει την ικανότητα να προσαρμόζεται σε νέες συνθήκες που προκύπτουν από </a:t>
            </a:r>
            <a:r>
              <a:rPr lang="el-GR" dirty="0" smtClean="0">
                <a:solidFill>
                  <a:srgbClr val="FF0000"/>
                </a:solidFill>
              </a:rPr>
              <a:t>τεχνολογικές μεταβολές</a:t>
            </a:r>
            <a:r>
              <a:rPr lang="el-GR" dirty="0" smtClean="0"/>
              <a:t> ή τη διαθεσιμότητα</a:t>
            </a:r>
            <a:r>
              <a:rPr lang="el-GR" dirty="0" smtClean="0">
                <a:solidFill>
                  <a:srgbClr val="FF0000"/>
                </a:solidFill>
              </a:rPr>
              <a:t> παραγωγικών συντελεστών (Γή, Εργασία, Κεφάλαιο)</a:t>
            </a:r>
            <a:r>
              <a:rPr lang="el-GR" dirty="0" smtClean="0"/>
              <a:t>, πηγών ενέργειας, κλπ.</a:t>
            </a:r>
            <a:endParaRPr lang="en-GB" dirty="0" smtClean="0"/>
          </a:p>
          <a:p>
            <a:pPr marL="320040" indent="-320040" algn="just" eaLnBrk="1" fontAlgn="auto" hangingPunct="1">
              <a:spcAft>
                <a:spcPts val="0"/>
              </a:spcAft>
              <a:buFont typeface="Wingdings"/>
              <a:buChar char=""/>
              <a:defRPr/>
            </a:pPr>
            <a:r>
              <a:rPr lang="el-GR" dirty="0" smtClean="0"/>
              <a:t>Η διαρθρωτική ανεργία πλήττει κυρίως τα </a:t>
            </a:r>
            <a:r>
              <a:rPr lang="el-GR" dirty="0" smtClean="0">
                <a:solidFill>
                  <a:srgbClr val="FF0000"/>
                </a:solidFill>
              </a:rPr>
              <a:t>άτομα μεγαλύτερης ηλικίας</a:t>
            </a:r>
            <a:r>
              <a:rPr lang="el-GR" dirty="0" smtClean="0"/>
              <a:t> όταν για κάποιο λόγο χάσουν την απασχόληση που έχουν.</a:t>
            </a:r>
            <a:endParaRPr lang="en-US" dirty="0" smtClean="0"/>
          </a:p>
          <a:p>
            <a:pPr marL="320040" indent="-320040" algn="just" eaLnBrk="1" fontAlgn="auto" hangingPunct="1">
              <a:spcAft>
                <a:spcPts val="0"/>
              </a:spcAft>
              <a:buFont typeface="Wingdings 3" pitchFamily="18" charset="2"/>
              <a:buNone/>
              <a:defRPr/>
            </a:pPr>
            <a:endParaRPr lang="el-G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12775" y="228600"/>
            <a:ext cx="8153400" cy="990600"/>
          </a:xfrm>
        </p:spPr>
        <p:txBody>
          <a:bodyPr/>
          <a:lstStyle/>
          <a:p>
            <a:pPr eaLnBrk="1" hangingPunct="1"/>
            <a:r>
              <a:rPr lang="el-GR" smtClean="0"/>
              <a:t>Κατηγόριες Ανεργίας</a:t>
            </a:r>
            <a:endParaRPr lang="en-US" smtClean="0"/>
          </a:p>
        </p:txBody>
      </p:sp>
      <p:sp>
        <p:nvSpPr>
          <p:cNvPr id="49157" name="Slide Number Placeholder 4"/>
          <p:cNvSpPr>
            <a:spLocks noGrp="1"/>
          </p:cNvSpPr>
          <p:nvPr>
            <p:ph type="sldNum" sz="quarter" idx="12"/>
          </p:nvPr>
        </p:nvSpPr>
        <p:spPr bwMode="auto">
          <a:ln>
            <a:miter lim="800000"/>
            <a:headEnd/>
            <a:tailEnd/>
          </a:ln>
        </p:spPr>
        <p:txBody>
          <a:bodyPr>
            <a:normAutofit fontScale="85000" lnSpcReduction="20000"/>
          </a:bodyPr>
          <a:lstStyle/>
          <a:p>
            <a:pPr>
              <a:defRPr/>
            </a:pPr>
            <a:fld id="{F05CCE3E-B2F1-49A7-95E7-FA6218552856}" type="slidenum">
              <a:rPr lang="en-US"/>
              <a:pPr>
                <a:defRPr/>
              </a:pPr>
              <a:t>12</a:t>
            </a:fld>
            <a:endParaRPr lang="en-US"/>
          </a:p>
        </p:txBody>
      </p:sp>
      <p:sp>
        <p:nvSpPr>
          <p:cNvPr id="49155" name="Content Placeholder 2"/>
          <p:cNvSpPr>
            <a:spLocks noGrp="1"/>
          </p:cNvSpPr>
          <p:nvPr>
            <p:ph sz="quarter" idx="1"/>
          </p:nvPr>
        </p:nvSpPr>
        <p:spPr>
          <a:xfrm>
            <a:off x="585788" y="1558925"/>
            <a:ext cx="8153400" cy="5060950"/>
          </a:xfrm>
        </p:spPr>
        <p:txBody>
          <a:bodyPr>
            <a:normAutofit fontScale="47500" lnSpcReduction="20000"/>
          </a:bodyPr>
          <a:lstStyle/>
          <a:p>
            <a:pPr marL="514350" indent="-514350" eaLnBrk="1" fontAlgn="auto" hangingPunct="1">
              <a:spcAft>
                <a:spcPts val="0"/>
              </a:spcAft>
              <a:buFont typeface="+mj-lt"/>
              <a:buAutoNum type="arabicPeriod" startAt="3"/>
              <a:defRPr/>
            </a:pPr>
            <a:r>
              <a:rPr lang="el-GR" sz="5900" b="1" dirty="0" smtClean="0"/>
              <a:t>Κυκλική ανεργία </a:t>
            </a:r>
            <a:r>
              <a:rPr lang="el-GR" sz="5100" b="1" dirty="0" smtClean="0">
                <a:solidFill>
                  <a:srgbClr val="0000FF"/>
                </a:solidFill>
              </a:rPr>
              <a:t>(Μειωμένη ζήτηση προϊόντων και υπηρεσιών) </a:t>
            </a:r>
          </a:p>
          <a:p>
            <a:pPr marL="320040" indent="-320040" algn="just" eaLnBrk="1" fontAlgn="auto" hangingPunct="1">
              <a:spcAft>
                <a:spcPts val="0"/>
              </a:spcAft>
              <a:buFont typeface="Wingdings"/>
              <a:buChar char=""/>
              <a:defRPr/>
            </a:pPr>
            <a:r>
              <a:rPr lang="el-GR" sz="5100" dirty="0" smtClean="0"/>
              <a:t>Όταν στην οικονομία υπάρχει </a:t>
            </a:r>
            <a:r>
              <a:rPr lang="el-GR" sz="5100" dirty="0" smtClean="0">
                <a:solidFill>
                  <a:srgbClr val="FF0000"/>
                </a:solidFill>
              </a:rPr>
              <a:t>ανεπαρκής ζήτηση </a:t>
            </a:r>
            <a:r>
              <a:rPr lang="el-GR" sz="5100" dirty="0" smtClean="0"/>
              <a:t>τότε </a:t>
            </a:r>
            <a:r>
              <a:rPr lang="el-GR" sz="5100" dirty="0" smtClean="0">
                <a:solidFill>
                  <a:srgbClr val="FF0000"/>
                </a:solidFill>
              </a:rPr>
              <a:t>δεν μπορεί να απορροφηθεί όλο το παραγόμενο προϊόν</a:t>
            </a:r>
            <a:r>
              <a:rPr lang="el-GR" sz="5100" dirty="0" smtClean="0"/>
              <a:t>, με αποτέλεσμα να </a:t>
            </a:r>
            <a:r>
              <a:rPr lang="el-GR" sz="5100" dirty="0" smtClean="0">
                <a:solidFill>
                  <a:srgbClr val="FF0000"/>
                </a:solidFill>
              </a:rPr>
              <a:t>μειώνεται ο όγκος της παραγωγής </a:t>
            </a:r>
            <a:r>
              <a:rPr lang="el-GR" sz="5100" dirty="0" smtClean="0"/>
              <a:t>και άρα ορισμένα άτομα να μένουν, χωρίς τη θέλησή τους, εκτός αγοράς εργασίας δημιουργώντας έτσι ανεργία.</a:t>
            </a:r>
          </a:p>
          <a:p>
            <a:pPr marL="320040" indent="-320040" algn="just" eaLnBrk="1" fontAlgn="auto" hangingPunct="1">
              <a:spcAft>
                <a:spcPts val="0"/>
              </a:spcAft>
              <a:buFont typeface="Wingdings" pitchFamily="2" charset="2"/>
              <a:buNone/>
              <a:defRPr/>
            </a:pPr>
            <a:endParaRPr lang="el-GR" sz="5100" dirty="0" smtClean="0"/>
          </a:p>
          <a:p>
            <a:pPr marL="320040" indent="-320040" algn="just" eaLnBrk="1" fontAlgn="auto" hangingPunct="1">
              <a:spcAft>
                <a:spcPts val="0"/>
              </a:spcAft>
              <a:buFont typeface="Wingdings"/>
              <a:buChar char=""/>
              <a:defRPr/>
            </a:pPr>
            <a:r>
              <a:rPr lang="el-GR" sz="5100" dirty="0" smtClean="0"/>
              <a:t>Εκείνοι που θίγονται περισσότερο από αυτή τη μορφή ανεργίας είναι </a:t>
            </a:r>
            <a:r>
              <a:rPr lang="el-GR" sz="5100" dirty="0" smtClean="0">
                <a:solidFill>
                  <a:srgbClr val="FF0000"/>
                </a:solidFill>
              </a:rPr>
              <a:t>οι νέοι</a:t>
            </a:r>
            <a:r>
              <a:rPr lang="el-GR" sz="5100" dirty="0" smtClean="0"/>
              <a:t>, αφού οι επιχειρήσεις προτιμούν συνήθως να απολύουν αρχικά τους νεότερους υπαλλήλους, γιατί οι αποζημιώσεις που θα πληρώσουν στους απολυόμενους θα είναι μικρότερες από εκείνες που θα πλήρωναν σε εργαζομένους που έχουν απασχοληθεί περισσότερα χρόνια.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12775" y="228600"/>
            <a:ext cx="8153400" cy="990600"/>
          </a:xfrm>
        </p:spPr>
        <p:txBody>
          <a:bodyPr/>
          <a:lstStyle/>
          <a:p>
            <a:pPr eaLnBrk="1" hangingPunct="1"/>
            <a:r>
              <a:rPr lang="el-GR" smtClean="0"/>
              <a:t>Κατηγόριες Ανεργίας</a:t>
            </a:r>
            <a:endParaRPr lang="en-US" smtClean="0"/>
          </a:p>
        </p:txBody>
      </p:sp>
      <p:sp>
        <p:nvSpPr>
          <p:cNvPr id="48133" name="Slide Number Placeholder 4"/>
          <p:cNvSpPr>
            <a:spLocks noGrp="1"/>
          </p:cNvSpPr>
          <p:nvPr>
            <p:ph type="sldNum" sz="quarter" idx="12"/>
          </p:nvPr>
        </p:nvSpPr>
        <p:spPr bwMode="auto">
          <a:ln>
            <a:miter lim="800000"/>
            <a:headEnd/>
            <a:tailEnd/>
          </a:ln>
        </p:spPr>
        <p:txBody>
          <a:bodyPr>
            <a:normAutofit fontScale="85000" lnSpcReduction="20000"/>
          </a:bodyPr>
          <a:lstStyle/>
          <a:p>
            <a:pPr>
              <a:defRPr/>
            </a:pPr>
            <a:fld id="{BC80DFA4-B6C3-42D1-9CEE-EF98FC4D3C81}" type="slidenum">
              <a:rPr lang="en-US"/>
              <a:pPr>
                <a:defRPr/>
              </a:pPr>
              <a:t>13</a:t>
            </a:fld>
            <a:endParaRPr lang="en-US"/>
          </a:p>
        </p:txBody>
      </p:sp>
      <p:sp>
        <p:nvSpPr>
          <p:cNvPr id="48131" name="Content Placeholder 2"/>
          <p:cNvSpPr>
            <a:spLocks noGrp="1"/>
          </p:cNvSpPr>
          <p:nvPr>
            <p:ph sz="quarter" idx="1"/>
          </p:nvPr>
        </p:nvSpPr>
        <p:spPr>
          <a:xfrm>
            <a:off x="612775" y="1600200"/>
            <a:ext cx="8153400" cy="4495800"/>
          </a:xfrm>
        </p:spPr>
        <p:txBody>
          <a:bodyPr>
            <a:normAutofit/>
          </a:bodyPr>
          <a:lstStyle/>
          <a:p>
            <a:pPr marL="514350" indent="-514350" eaLnBrk="1" fontAlgn="auto" hangingPunct="1">
              <a:spcAft>
                <a:spcPts val="0"/>
              </a:spcAft>
              <a:buFont typeface="+mj-lt"/>
              <a:buAutoNum type="arabicPeriod" startAt="4"/>
              <a:defRPr/>
            </a:pPr>
            <a:r>
              <a:rPr lang="el-GR" b="1" dirty="0" smtClean="0"/>
              <a:t>Εποχική ανεργία </a:t>
            </a:r>
            <a:r>
              <a:rPr lang="el-GR" sz="2400" b="1" dirty="0" smtClean="0">
                <a:solidFill>
                  <a:srgbClr val="0000FF"/>
                </a:solidFill>
              </a:rPr>
              <a:t>(Εποχική Απασχόληση)</a:t>
            </a:r>
            <a:endParaRPr lang="el-GR" sz="2400" b="1" dirty="0" smtClean="0"/>
          </a:p>
          <a:p>
            <a:pPr marL="320040" indent="-320040" algn="just" eaLnBrk="1" fontAlgn="auto" hangingPunct="1">
              <a:spcAft>
                <a:spcPts val="0"/>
              </a:spcAft>
              <a:buFont typeface="Wingdings"/>
              <a:buChar char=""/>
              <a:defRPr/>
            </a:pPr>
            <a:r>
              <a:rPr lang="el-GR" dirty="0" smtClean="0"/>
              <a:t>Είναι μια μορφή ανεργίας η οποία οφείλεται στον </a:t>
            </a:r>
            <a:r>
              <a:rPr lang="el-GR" dirty="0" smtClean="0">
                <a:solidFill>
                  <a:srgbClr val="FF0000"/>
                </a:solidFill>
              </a:rPr>
              <a:t>εποχικό χαρακτήρα ορισμένων απασχολήσεων</a:t>
            </a:r>
            <a:r>
              <a:rPr lang="el-GR" dirty="0" smtClean="0"/>
              <a:t>, χωρίς να προκαλεί και ιδιαίτερα προβλήματα στην οικονομία.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12775" y="228600"/>
            <a:ext cx="8153400" cy="990600"/>
          </a:xfrm>
        </p:spPr>
        <p:txBody>
          <a:bodyPr/>
          <a:lstStyle/>
          <a:p>
            <a:pPr eaLnBrk="1" hangingPunct="1"/>
            <a:r>
              <a:rPr lang="el-GR" smtClean="0"/>
              <a:t>Κατηγόριες Ανεργίας</a:t>
            </a:r>
            <a:endParaRPr lang="en-US" smtClean="0"/>
          </a:p>
        </p:txBody>
      </p:sp>
      <p:sp>
        <p:nvSpPr>
          <p:cNvPr id="53253" name="Slide Number Placeholder 4"/>
          <p:cNvSpPr>
            <a:spLocks noGrp="1"/>
          </p:cNvSpPr>
          <p:nvPr>
            <p:ph type="sldNum" sz="quarter" idx="12"/>
          </p:nvPr>
        </p:nvSpPr>
        <p:spPr bwMode="auto">
          <a:ln>
            <a:miter lim="800000"/>
            <a:headEnd/>
            <a:tailEnd/>
          </a:ln>
        </p:spPr>
        <p:txBody>
          <a:bodyPr>
            <a:normAutofit fontScale="85000" lnSpcReduction="20000"/>
          </a:bodyPr>
          <a:lstStyle/>
          <a:p>
            <a:pPr>
              <a:defRPr/>
            </a:pPr>
            <a:fld id="{891203AB-0C09-4959-AA0C-763D5A0FE006}" type="slidenum">
              <a:rPr lang="en-US"/>
              <a:pPr>
                <a:defRPr/>
              </a:pPr>
              <a:t>14</a:t>
            </a:fld>
            <a:endParaRPr lang="en-US"/>
          </a:p>
        </p:txBody>
      </p:sp>
      <p:sp>
        <p:nvSpPr>
          <p:cNvPr id="53251" name="Content Placeholder 2"/>
          <p:cNvSpPr>
            <a:spLocks noGrp="1"/>
          </p:cNvSpPr>
          <p:nvPr>
            <p:ph sz="quarter" idx="1"/>
          </p:nvPr>
        </p:nvSpPr>
        <p:spPr>
          <a:xfrm>
            <a:off x="612775" y="1600200"/>
            <a:ext cx="8153400" cy="4495800"/>
          </a:xfrm>
        </p:spPr>
        <p:txBody>
          <a:bodyPr>
            <a:normAutofit fontScale="92500" lnSpcReduction="20000"/>
          </a:bodyPr>
          <a:lstStyle/>
          <a:p>
            <a:pPr marL="514350" indent="-514350" algn="just" eaLnBrk="1" fontAlgn="auto" hangingPunct="1">
              <a:spcAft>
                <a:spcPts val="0"/>
              </a:spcAft>
              <a:buFont typeface="+mj-lt"/>
              <a:buAutoNum type="arabicPeriod" startAt="5"/>
              <a:defRPr/>
            </a:pPr>
            <a:r>
              <a:rPr lang="el-GR" b="1" dirty="0" smtClean="0"/>
              <a:t>«Φυσιολογική» ανεργία </a:t>
            </a:r>
            <a:r>
              <a:rPr lang="el-GR" sz="2800" b="1" dirty="0" smtClean="0">
                <a:solidFill>
                  <a:srgbClr val="0000FF"/>
                </a:solidFill>
              </a:rPr>
              <a:t>(Τριβής και Διαρθρωτική) </a:t>
            </a:r>
            <a:endParaRPr lang="el-GR" sz="2800" b="1" dirty="0" smtClean="0"/>
          </a:p>
          <a:p>
            <a:pPr marL="320040" indent="-320040" algn="just" eaLnBrk="1" fontAlgn="auto" hangingPunct="1">
              <a:spcAft>
                <a:spcPts val="0"/>
              </a:spcAft>
              <a:buFont typeface="Wingdings"/>
              <a:buChar char=""/>
              <a:defRPr/>
            </a:pPr>
            <a:r>
              <a:rPr lang="el-GR" dirty="0" smtClean="0">
                <a:solidFill>
                  <a:srgbClr val="FF0000"/>
                </a:solidFill>
              </a:rPr>
              <a:t>Σε κάθε οικονομία </a:t>
            </a:r>
            <a:r>
              <a:rPr lang="el-GR" dirty="0" smtClean="0"/>
              <a:t>υπάρχει ένα ποσοστό ανεργίας που θεωρείται σαν φυσιολογικό και ονομάζεται «φυσιολογική ανεργία», αντιπροσωπεύει δε την </a:t>
            </a:r>
            <a:r>
              <a:rPr lang="el-GR" u="sng" dirty="0" smtClean="0">
                <a:solidFill>
                  <a:srgbClr val="FF0000"/>
                </a:solidFill>
              </a:rPr>
              <a:t>ανεργία τριβής</a:t>
            </a:r>
            <a:r>
              <a:rPr lang="el-GR" dirty="0" smtClean="0">
                <a:solidFill>
                  <a:srgbClr val="FF0000"/>
                </a:solidFill>
              </a:rPr>
              <a:t> </a:t>
            </a:r>
            <a:r>
              <a:rPr lang="el-GR" dirty="0" smtClean="0"/>
              <a:t>και τη </a:t>
            </a:r>
            <a:r>
              <a:rPr lang="el-GR" u="sng" dirty="0" smtClean="0">
                <a:solidFill>
                  <a:srgbClr val="FF0000"/>
                </a:solidFill>
              </a:rPr>
              <a:t>διαρθρωτική ανεργία</a:t>
            </a:r>
            <a:r>
              <a:rPr lang="el-GR" dirty="0" smtClean="0"/>
              <a:t>. Το ποσοστό αυτό διαφέρει από οικονομία σε οικονομία, ανάλογα με τις συνθήκες που επικρατούν.</a:t>
            </a:r>
          </a:p>
          <a:p>
            <a:pPr marL="320040" indent="-320040" algn="just" eaLnBrk="1" fontAlgn="auto" hangingPunct="1">
              <a:spcAft>
                <a:spcPts val="0"/>
              </a:spcAft>
              <a:buFont typeface="Wingdings"/>
              <a:buChar char=""/>
              <a:defRPr/>
            </a:pPr>
            <a:r>
              <a:rPr lang="el-GR" dirty="0" smtClean="0"/>
              <a:t>Διαχρονικά, το φυσιολογικό ποσοστό ανεργίας έχει την </a:t>
            </a:r>
            <a:r>
              <a:rPr lang="el-GR" dirty="0" smtClean="0">
                <a:solidFill>
                  <a:srgbClr val="FF0000"/>
                </a:solidFill>
              </a:rPr>
              <a:t>τάση να αυξάνεται</a:t>
            </a:r>
            <a:r>
              <a:rPr lang="el-GR" dirty="0" smtClean="0"/>
              <a:t>, λόγω κυρίως ορισμένων διαρθρωτικών μεταβολών του εργατικού δυναμικού, της επίδρασης ορισμένων κυβερνητικών μέτρων και της αύξησης της διαρθρωτικής ανεργίας.</a:t>
            </a:r>
          </a:p>
          <a:p>
            <a:pPr marL="320040" indent="-320040" eaLnBrk="1" fontAlgn="auto" hangingPunct="1">
              <a:spcAft>
                <a:spcPts val="0"/>
              </a:spcAft>
              <a:buFont typeface="Wingdings"/>
              <a:buChar char=""/>
              <a:defRPr/>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12775" y="228600"/>
            <a:ext cx="8153400" cy="990600"/>
          </a:xfrm>
        </p:spPr>
        <p:txBody>
          <a:bodyPr/>
          <a:lstStyle/>
          <a:p>
            <a:pPr eaLnBrk="1" hangingPunct="1"/>
            <a:r>
              <a:rPr lang="el-GR" smtClean="0"/>
              <a:t>Επιπτώσεις της Ανεργίας</a:t>
            </a:r>
            <a:endParaRPr lang="en-US" smtClean="0"/>
          </a:p>
        </p:txBody>
      </p:sp>
      <p:sp>
        <p:nvSpPr>
          <p:cNvPr id="54277" name="Slide Number Placeholder 4"/>
          <p:cNvSpPr>
            <a:spLocks noGrp="1"/>
          </p:cNvSpPr>
          <p:nvPr>
            <p:ph type="sldNum" sz="quarter" idx="12"/>
          </p:nvPr>
        </p:nvSpPr>
        <p:spPr bwMode="auto">
          <a:ln>
            <a:miter lim="800000"/>
            <a:headEnd/>
            <a:tailEnd/>
          </a:ln>
        </p:spPr>
        <p:txBody>
          <a:bodyPr>
            <a:normAutofit fontScale="85000" lnSpcReduction="20000"/>
          </a:bodyPr>
          <a:lstStyle/>
          <a:p>
            <a:pPr>
              <a:defRPr/>
            </a:pPr>
            <a:fld id="{2000D447-8500-416D-AEB0-A4F6EDDE7324}" type="slidenum">
              <a:rPr lang="en-US"/>
              <a:pPr>
                <a:defRPr/>
              </a:pPr>
              <a:t>15</a:t>
            </a:fld>
            <a:endParaRPr lang="en-US"/>
          </a:p>
        </p:txBody>
      </p:sp>
      <p:sp>
        <p:nvSpPr>
          <p:cNvPr id="54275" name="Content Placeholder 2"/>
          <p:cNvSpPr>
            <a:spLocks noGrp="1"/>
          </p:cNvSpPr>
          <p:nvPr>
            <p:ph sz="quarter" idx="1"/>
          </p:nvPr>
        </p:nvSpPr>
        <p:spPr>
          <a:xfrm>
            <a:off x="612775" y="1600200"/>
            <a:ext cx="8153400" cy="4495800"/>
          </a:xfrm>
        </p:spPr>
        <p:txBody>
          <a:bodyPr>
            <a:normAutofit fontScale="85000" lnSpcReduction="20000"/>
          </a:bodyPr>
          <a:lstStyle/>
          <a:p>
            <a:pPr marL="320040" indent="-320040" algn="just" eaLnBrk="1" fontAlgn="auto" hangingPunct="1">
              <a:spcAft>
                <a:spcPts val="0"/>
              </a:spcAft>
              <a:buFont typeface="Wingdings"/>
              <a:buChar char=""/>
              <a:defRPr/>
            </a:pPr>
            <a:r>
              <a:rPr lang="el-GR" dirty="0" smtClean="0"/>
              <a:t>Η ανεργία δημιουργεί </a:t>
            </a:r>
            <a:r>
              <a:rPr lang="el-GR" dirty="0" smtClean="0">
                <a:solidFill>
                  <a:srgbClr val="FF0000"/>
                </a:solidFill>
              </a:rPr>
              <a:t>δύο κυρίως σοβαρές συνέπειες </a:t>
            </a:r>
            <a:r>
              <a:rPr lang="el-GR" dirty="0" smtClean="0"/>
              <a:t>για την κοινωνία μιας χώρας. Αν υπάρχει ανεργία, τότε το προϊόν της οικονομίας είναι μικρότερο από το μέγιστο προϊόν που μπορεί να παραχθεί. Με άλλα λόγια υπάρχει μια </a:t>
            </a:r>
            <a:r>
              <a:rPr lang="el-GR" dirty="0" smtClean="0">
                <a:solidFill>
                  <a:srgbClr val="FF0000"/>
                </a:solidFill>
              </a:rPr>
              <a:t>απώλεια προϊόντος </a:t>
            </a:r>
            <a:r>
              <a:rPr lang="el-GR" dirty="0" smtClean="0"/>
              <a:t>και για το λόγο αυτό η κοινωνία έχει μικρότερη ποσότητα προϊόντος για κατανάλωση ή επένδυση. Κατά συνέπεια το βιοτικό επίπεδο ή η μελλοντική παραγωγική ικανότητα της κοινωνίας θα είναι σε επίπεδα χαμηλότερα από εκείνα που θα ήταν δυνατό να επιτευχθούν αν υπήρχε πλήρης απασχόληση.</a:t>
            </a:r>
          </a:p>
          <a:p>
            <a:pPr marL="320040" indent="-320040" algn="just" eaLnBrk="1" fontAlgn="auto" hangingPunct="1">
              <a:spcAft>
                <a:spcPts val="0"/>
              </a:spcAft>
              <a:buFont typeface="Wingdings"/>
              <a:buChar char=""/>
              <a:defRPr/>
            </a:pPr>
            <a:r>
              <a:rPr lang="el-GR" dirty="0" smtClean="0"/>
              <a:t>Επιπλέον, η ανεργία δημιουργεί </a:t>
            </a:r>
            <a:r>
              <a:rPr lang="el-GR" dirty="0" smtClean="0">
                <a:solidFill>
                  <a:srgbClr val="FF0000"/>
                </a:solidFill>
              </a:rPr>
              <a:t>σοβαρό κοινωνικό κόστος </a:t>
            </a:r>
            <a:r>
              <a:rPr lang="el-GR" dirty="0" smtClean="0"/>
              <a:t>εξαιτίας της ανθρώπινης δυστυχίας, των απογοητεύσεων και της έλλειψης εισοδήματος για τα άτομα που τυχαίνει να είναι άνεργα.</a:t>
            </a:r>
          </a:p>
          <a:p>
            <a:pPr marL="320040" indent="-320040" eaLnBrk="1" fontAlgn="auto" hangingPunct="1">
              <a:spcAft>
                <a:spcPts val="0"/>
              </a:spcAft>
              <a:buFont typeface="Wingdings"/>
              <a:buChar char=""/>
              <a:defRPr/>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12775" y="228600"/>
            <a:ext cx="8153400" cy="990600"/>
          </a:xfrm>
        </p:spPr>
        <p:txBody>
          <a:bodyPr/>
          <a:lstStyle/>
          <a:p>
            <a:pPr eaLnBrk="1" hangingPunct="1"/>
            <a:r>
              <a:rPr lang="el-GR" smtClean="0"/>
              <a:t>ΕΡΕΥΝΑ ΕΡΓΑΤΙΚΟΥ ΔΥΝΑΜΙΚΟΥ</a:t>
            </a:r>
            <a:endParaRPr lang="en-US" smtClean="0"/>
          </a:p>
        </p:txBody>
      </p:sp>
      <p:sp>
        <p:nvSpPr>
          <p:cNvPr id="63491" name="Content Placeholder 2"/>
          <p:cNvSpPr>
            <a:spLocks noGrp="1"/>
          </p:cNvSpPr>
          <p:nvPr>
            <p:ph sz="quarter" idx="1"/>
          </p:nvPr>
        </p:nvSpPr>
        <p:spPr>
          <a:xfrm>
            <a:off x="612775" y="1600200"/>
            <a:ext cx="8153400" cy="4800600"/>
          </a:xfrm>
        </p:spPr>
        <p:txBody>
          <a:bodyPr/>
          <a:lstStyle/>
          <a:p>
            <a:pPr algn="just" eaLnBrk="1" hangingPunct="1"/>
            <a:r>
              <a:rPr lang="el-GR" smtClean="0"/>
              <a:t>Η Έρευνα Εργατικού Δυναμικού (ΕΕΔ) διεξάγεται σε όλες τις χώρες μέλη της Ευρωπαϊκής Ένωσης με βάση τον κανονισμό 577/98 του Συμβουλίου της Ευρωπαϊκής Ένωσης. </a:t>
            </a:r>
          </a:p>
          <a:p>
            <a:pPr algn="just" eaLnBrk="1" hangingPunct="1"/>
            <a:r>
              <a:rPr lang="el-GR" smtClean="0"/>
              <a:t>Από το δεύτερο τρίμηνο του 2004, η έρευνα διεξάγεται πάνω σε συνεχή βάση για εναρμόνιση με νεότερο κανονισμό της Ευρωπαϊκής Ένωσης.</a:t>
            </a:r>
          </a:p>
          <a:p>
            <a:pPr algn="just" eaLnBrk="1" hangingPunct="1"/>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612775" y="228600"/>
            <a:ext cx="8153400" cy="990600"/>
          </a:xfrm>
        </p:spPr>
        <p:txBody>
          <a:bodyPr/>
          <a:lstStyle/>
          <a:p>
            <a:pPr eaLnBrk="1" hangingPunct="1"/>
            <a:r>
              <a:rPr lang="el-GR" smtClean="0"/>
              <a:t>ΕΡΕΥΝΑ ΕΡΓΑΤΙΚΟΥ ΔΥΝΑΜΙΚΟΥ</a:t>
            </a:r>
            <a:endParaRPr lang="en-US" smtClean="0"/>
          </a:p>
        </p:txBody>
      </p:sp>
      <p:sp>
        <p:nvSpPr>
          <p:cNvPr id="64515" name="Content Placeholder 2"/>
          <p:cNvSpPr>
            <a:spLocks noGrp="1"/>
          </p:cNvSpPr>
          <p:nvPr>
            <p:ph sz="quarter" idx="1"/>
          </p:nvPr>
        </p:nvSpPr>
        <p:spPr>
          <a:xfrm>
            <a:off x="612775" y="1600200"/>
            <a:ext cx="8153400" cy="4800600"/>
          </a:xfrm>
        </p:spPr>
        <p:txBody>
          <a:bodyPr/>
          <a:lstStyle/>
          <a:p>
            <a:pPr algn="just" eaLnBrk="1" hangingPunct="1"/>
            <a:r>
              <a:rPr lang="el-GR" smtClean="0"/>
              <a:t>Στόχος της έρευνας είναι η συλλογή στοιχείων που είναι χρήσιμα για τη χάραξη πολιτικής σε εργατικά θέματα (απασχόληση, ανεργία) και για παρακολούθηση και αξιολόγηση των προγραμμάτων που εφαρμόζονται τόσο από την Κυβέρνηση όσο και από την Ευρωπαϊκή Ένωση.</a:t>
            </a:r>
          </a:p>
          <a:p>
            <a:pPr algn="just" eaLnBrk="1" hangingPunct="1"/>
            <a:endParaRPr 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12775" y="228600"/>
            <a:ext cx="8153400" cy="990600"/>
          </a:xfrm>
        </p:spPr>
        <p:txBody>
          <a:bodyPr/>
          <a:lstStyle/>
          <a:p>
            <a:pPr eaLnBrk="1" hangingPunct="1"/>
            <a:r>
              <a:rPr lang="el-GR" smtClean="0"/>
              <a:t>ΕΡΕΥΝΑ ΕΡΓΑΤΙΚΟΥ ΔΥΝΑΜΙΚΟΥ</a:t>
            </a:r>
            <a:endParaRPr lang="en-US" smtClean="0"/>
          </a:p>
        </p:txBody>
      </p:sp>
      <p:sp>
        <p:nvSpPr>
          <p:cNvPr id="65539" name="Content Placeholder 2"/>
          <p:cNvSpPr>
            <a:spLocks noGrp="1"/>
          </p:cNvSpPr>
          <p:nvPr>
            <p:ph sz="quarter" idx="1"/>
          </p:nvPr>
        </p:nvSpPr>
        <p:spPr>
          <a:xfrm>
            <a:off x="612775" y="1600200"/>
            <a:ext cx="8153400" cy="4800600"/>
          </a:xfrm>
        </p:spPr>
        <p:txBody>
          <a:bodyPr/>
          <a:lstStyle/>
          <a:p>
            <a:pPr algn="just" eaLnBrk="1" hangingPunct="1"/>
            <a:r>
              <a:rPr lang="el-GR" smtClean="0"/>
              <a:t>Ορισμοί</a:t>
            </a:r>
            <a:r>
              <a:rPr lang="en-GB" smtClean="0"/>
              <a:t>:</a:t>
            </a:r>
            <a:endParaRPr lang="el-GR" smtClean="0"/>
          </a:p>
          <a:p>
            <a:pPr lvl="1" algn="just" eaLnBrk="1" hangingPunct="1"/>
            <a:r>
              <a:rPr lang="el-GR" b="1" smtClean="0"/>
              <a:t>Εργατικό Δυναμικό / Οικονομικά Ενεργός Πληθυσμός</a:t>
            </a:r>
            <a:r>
              <a:rPr lang="el-GR" smtClean="0"/>
              <a:t> – Ο συνολικός αριθμός των απασχολούμενων και των άνεργων ηλικίας 15 ετών και άνω</a:t>
            </a:r>
            <a:r>
              <a:rPr lang="el-GR" b="1" smtClean="0"/>
              <a:t>.</a:t>
            </a:r>
          </a:p>
          <a:p>
            <a:pPr lvl="1" algn="just" eaLnBrk="1" hangingPunct="1"/>
            <a:r>
              <a:rPr lang="el-GR" b="1" smtClean="0"/>
              <a:t>Απασχολούμενοι </a:t>
            </a:r>
            <a:r>
              <a:rPr lang="el-GR" smtClean="0"/>
              <a:t>– Τα άτομα  15 ετών και άνω τα οποία κατά την εβδομάδα αναφοράς εργάστηκαν έστω και μια ώρα, καθώς επίσης και άτομα που είχαν  εργασία αλλά απουσίαζαν προσωρινά από αυτή.</a:t>
            </a:r>
          </a:p>
          <a:p>
            <a:pPr lvl="1" algn="just" eaLnBrk="1" hangingPunct="1"/>
            <a:endParaRPr lang="el-GR" smtClean="0"/>
          </a:p>
          <a:p>
            <a:pPr algn="just" eaLnBrk="1" hangingPunct="1"/>
            <a:endParaRPr lang="en-US"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12775" y="228600"/>
            <a:ext cx="8153400" cy="990600"/>
          </a:xfrm>
        </p:spPr>
        <p:txBody>
          <a:bodyPr/>
          <a:lstStyle/>
          <a:p>
            <a:pPr eaLnBrk="1" hangingPunct="1"/>
            <a:r>
              <a:rPr lang="el-GR" smtClean="0"/>
              <a:t>ΕΡΕΥΝΑ ΕΡΓΑΤΙΚΟΥ ΔΥΝΑΜΙΚΟΥ</a:t>
            </a:r>
            <a:endParaRPr lang="en-US" smtClean="0"/>
          </a:p>
        </p:txBody>
      </p:sp>
      <p:sp>
        <p:nvSpPr>
          <p:cNvPr id="66563" name="Content Placeholder 2"/>
          <p:cNvSpPr>
            <a:spLocks noGrp="1"/>
          </p:cNvSpPr>
          <p:nvPr>
            <p:ph sz="quarter" idx="1"/>
          </p:nvPr>
        </p:nvSpPr>
        <p:spPr>
          <a:xfrm>
            <a:off x="612775" y="1600200"/>
            <a:ext cx="8153400" cy="4800600"/>
          </a:xfrm>
        </p:spPr>
        <p:txBody>
          <a:bodyPr/>
          <a:lstStyle/>
          <a:p>
            <a:pPr algn="just" eaLnBrk="1" hangingPunct="1"/>
            <a:r>
              <a:rPr lang="el-GR" smtClean="0"/>
              <a:t>Ορισμοί</a:t>
            </a:r>
            <a:r>
              <a:rPr lang="en-GB" smtClean="0"/>
              <a:t>:</a:t>
            </a:r>
            <a:endParaRPr lang="el-GR" smtClean="0"/>
          </a:p>
          <a:p>
            <a:pPr lvl="1" algn="just" eaLnBrk="1" hangingPunct="1"/>
            <a:r>
              <a:rPr lang="el-GR" b="1" smtClean="0"/>
              <a:t>Άνεργοι </a:t>
            </a:r>
            <a:r>
              <a:rPr lang="el-GR" smtClean="0"/>
              <a:t>– Τα άτομα  15 ετών και άνω τα οποία τηρούν τα πιο κάτω κριτήρια:</a:t>
            </a:r>
          </a:p>
          <a:p>
            <a:pPr lvl="2" algn="just" eaLnBrk="1" hangingPunct="1"/>
            <a:r>
              <a:rPr lang="el-GR" smtClean="0"/>
              <a:t>Δεν εργάζονταν ούτε είχαν κάποια εργασία από την οποία απουσίαζαν προσωρινά την εβδομάδα αναφοράς </a:t>
            </a:r>
          </a:p>
          <a:p>
            <a:pPr lvl="2" algn="just" eaLnBrk="1" hangingPunct="1"/>
            <a:r>
              <a:rPr lang="el-GR" smtClean="0"/>
              <a:t>Έψαχναν ενεργά για εργασία, δηλαδή είχαν προβεί σε συγκεκριμένες ενέργειες τις προηγούμενες 4 εβδομάδες για να βρουν εργασία</a:t>
            </a:r>
          </a:p>
          <a:p>
            <a:pPr lvl="2" algn="just" eaLnBrk="1" hangingPunct="1"/>
            <a:r>
              <a:rPr lang="el-GR" smtClean="0"/>
              <a:t>Ήταν διαθέσιμα να αναλάβουν εργασία εντός 2 βδομάδων από την εβδομάδα αναφοράς ή και,</a:t>
            </a:r>
          </a:p>
          <a:p>
            <a:pPr lvl="2" algn="just" eaLnBrk="1" hangingPunct="1"/>
            <a:r>
              <a:rPr lang="el-GR" smtClean="0"/>
              <a:t>Άτομα που δεν εργάζονταν ούτε είχαν κάποια εργασία από την οποία απουσίαζαν προσωρινά, αλλά βρήκαν μια εργασία που θα αρχίσει σε 3 μήνες το πολύ.</a:t>
            </a:r>
          </a:p>
          <a:p>
            <a:pPr lvl="2" algn="just" eaLnBrk="1" hangingPunct="1"/>
            <a:endParaRPr lang="el-GR"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12775" y="228600"/>
            <a:ext cx="8153400" cy="990600"/>
          </a:xfrm>
        </p:spPr>
        <p:txBody>
          <a:bodyPr/>
          <a:lstStyle/>
          <a:p>
            <a:pPr eaLnBrk="1" hangingPunct="1"/>
            <a:r>
              <a:rPr lang="el-GR" smtClean="0"/>
              <a:t>Στοιχεία Έρευνας </a:t>
            </a:r>
            <a:endParaRPr lang="en-US"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E1AA5930-835D-461C-A623-D09DD87391C2}" type="slidenum">
              <a:rPr lang="en-US"/>
              <a:pPr>
                <a:defRPr/>
              </a:pPr>
              <a:t>2</a:t>
            </a:fld>
            <a:endParaRPr lang="en-US" dirty="0"/>
          </a:p>
        </p:txBody>
      </p:sp>
      <p:sp>
        <p:nvSpPr>
          <p:cNvPr id="33796" name="Content Placeholder 4"/>
          <p:cNvSpPr>
            <a:spLocks noGrp="1"/>
          </p:cNvSpPr>
          <p:nvPr>
            <p:ph sz="quarter" idx="1"/>
          </p:nvPr>
        </p:nvSpPr>
        <p:spPr>
          <a:xfrm>
            <a:off x="612775" y="1600200"/>
            <a:ext cx="8153400" cy="4495800"/>
          </a:xfrm>
        </p:spPr>
        <p:txBody>
          <a:bodyPr/>
          <a:lstStyle/>
          <a:p>
            <a:pPr marL="514350" indent="-514350" eaLnBrk="1" hangingPunct="1">
              <a:buFont typeface="+mj-lt"/>
              <a:buAutoNum type="arabicPeriod"/>
              <a:defRPr/>
            </a:pPr>
            <a:r>
              <a:rPr lang="el-GR" dirty="0" smtClean="0"/>
              <a:t>Έρευνα Εργατικού Δυναμικού – Στατιστική Υπηρεσία Κύπρου</a:t>
            </a:r>
          </a:p>
          <a:p>
            <a:pPr marL="514350" indent="-514350" eaLnBrk="1" hangingPunct="1">
              <a:buFont typeface="+mj-lt"/>
              <a:buAutoNum type="arabicPeriod"/>
              <a:defRPr/>
            </a:pPr>
            <a:r>
              <a:rPr lang="el-GR" dirty="0" smtClean="0"/>
              <a:t>Παρατηρητήριο Αγοράς Εργασίας - Τμήμα Εργασίας </a:t>
            </a:r>
          </a:p>
          <a:p>
            <a:pPr marL="514350" indent="-514350" eaLnBrk="1" hangingPunct="1">
              <a:buFont typeface="+mj-lt"/>
              <a:buAutoNum type="arabicPeriod"/>
              <a:defRPr/>
            </a:pPr>
            <a:r>
              <a:rPr lang="el-GR" dirty="0" smtClean="0"/>
              <a:t>Στατιστικά στοιχεία - Κοινωνικές Ασφαλίσεις</a:t>
            </a:r>
          </a:p>
          <a:p>
            <a:pPr eaLnBrk="1" hangingPunct="1">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12775" y="228600"/>
            <a:ext cx="8153400" cy="990600"/>
          </a:xfrm>
        </p:spPr>
        <p:txBody>
          <a:bodyPr/>
          <a:lstStyle/>
          <a:p>
            <a:pPr eaLnBrk="1" hangingPunct="1"/>
            <a:r>
              <a:rPr lang="el-GR" smtClean="0"/>
              <a:t>ΕΡΕΥΝΑ ΕΡΓΑΤΙΚΟΥ ΔΥΝΑΜΙΚΟΥ</a:t>
            </a:r>
            <a:endParaRPr lang="en-US" smtClean="0"/>
          </a:p>
        </p:txBody>
      </p:sp>
      <p:sp>
        <p:nvSpPr>
          <p:cNvPr id="67587" name="Content Placeholder 2"/>
          <p:cNvSpPr>
            <a:spLocks noGrp="1"/>
          </p:cNvSpPr>
          <p:nvPr>
            <p:ph sz="quarter" idx="1"/>
          </p:nvPr>
        </p:nvSpPr>
        <p:spPr>
          <a:xfrm>
            <a:off x="612775" y="1600200"/>
            <a:ext cx="8153400" cy="4800600"/>
          </a:xfrm>
        </p:spPr>
        <p:txBody>
          <a:bodyPr/>
          <a:lstStyle/>
          <a:p>
            <a:pPr algn="just" eaLnBrk="1" hangingPunct="1"/>
            <a:r>
              <a:rPr lang="el-GR" smtClean="0"/>
              <a:t>Ορισμοί</a:t>
            </a:r>
            <a:r>
              <a:rPr lang="en-GB" smtClean="0"/>
              <a:t>:</a:t>
            </a:r>
            <a:endParaRPr lang="el-GR" smtClean="0"/>
          </a:p>
          <a:p>
            <a:pPr lvl="1" algn="just" eaLnBrk="1" hangingPunct="1"/>
            <a:r>
              <a:rPr lang="el-GR" b="1" smtClean="0"/>
              <a:t>Αδρανείς – </a:t>
            </a:r>
            <a:r>
              <a:rPr lang="el-GR" smtClean="0"/>
              <a:t>Τα άτομα 15 ετών και άνω που δεν είναι ούτε απασχολούμενοι αλλά ούτε και άνεργοι.</a:t>
            </a:r>
          </a:p>
          <a:p>
            <a:pPr lvl="1" algn="just" eaLnBrk="1" hangingPunct="1"/>
            <a:r>
              <a:rPr lang="el-GR" b="1" smtClean="0"/>
              <a:t>Ποσοστό συμμετοχής στο Εργατικό Δυναμικό – </a:t>
            </a:r>
            <a:r>
              <a:rPr lang="el-GR" smtClean="0"/>
              <a:t>Το ποσοστό του Εργατικού Δυναμικού για οποιαδήποτε κατηγορία στο σύνολο του </a:t>
            </a:r>
            <a:r>
              <a:rPr lang="el-GR" smtClean="0">
                <a:solidFill>
                  <a:srgbClr val="FF0000"/>
                </a:solidFill>
              </a:rPr>
              <a:t>πληθυσμού</a:t>
            </a:r>
            <a:r>
              <a:rPr lang="el-GR" smtClean="0"/>
              <a:t> της συγκεκριμένης κατηγορίας.</a:t>
            </a:r>
          </a:p>
          <a:p>
            <a:pPr lvl="1" algn="just" eaLnBrk="1" hangingPunct="1"/>
            <a:r>
              <a:rPr lang="el-GR" b="1" smtClean="0"/>
              <a:t>Ποσοστό απασχόλησης </a:t>
            </a:r>
            <a:r>
              <a:rPr lang="el-GR" smtClean="0"/>
              <a:t>– Το ποσοστό των απασχολουμένων για οποιαδήποτε κατηγορία στο σύνολο του </a:t>
            </a:r>
            <a:r>
              <a:rPr lang="el-GR" smtClean="0">
                <a:solidFill>
                  <a:srgbClr val="FF0000"/>
                </a:solidFill>
              </a:rPr>
              <a:t>πληθυσμού</a:t>
            </a:r>
            <a:r>
              <a:rPr lang="el-GR" smtClean="0"/>
              <a:t> της συγκεκριμένης κατηγορίας.</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12775" y="228600"/>
            <a:ext cx="8153400" cy="990600"/>
          </a:xfrm>
        </p:spPr>
        <p:txBody>
          <a:bodyPr/>
          <a:lstStyle/>
          <a:p>
            <a:pPr eaLnBrk="1" hangingPunct="1"/>
            <a:r>
              <a:rPr lang="el-GR" smtClean="0"/>
              <a:t>ΕΡΕΥΝΑ ΕΡΓΑΤΙΚΟΥ ΔΥΝΑΜΙΚΟΥ</a:t>
            </a:r>
            <a:endParaRPr lang="en-US" smtClean="0"/>
          </a:p>
        </p:txBody>
      </p:sp>
      <p:sp>
        <p:nvSpPr>
          <p:cNvPr id="68611" name="Content Placeholder 2"/>
          <p:cNvSpPr>
            <a:spLocks noGrp="1"/>
          </p:cNvSpPr>
          <p:nvPr>
            <p:ph sz="quarter" idx="1"/>
          </p:nvPr>
        </p:nvSpPr>
        <p:spPr>
          <a:xfrm>
            <a:off x="612775" y="1600200"/>
            <a:ext cx="8153400" cy="4800600"/>
          </a:xfrm>
        </p:spPr>
        <p:txBody>
          <a:bodyPr/>
          <a:lstStyle/>
          <a:p>
            <a:pPr algn="just" eaLnBrk="1" hangingPunct="1"/>
            <a:r>
              <a:rPr lang="el-GR" smtClean="0"/>
              <a:t>Ορισμοί</a:t>
            </a:r>
            <a:r>
              <a:rPr lang="en-GB" smtClean="0"/>
              <a:t>:</a:t>
            </a:r>
            <a:r>
              <a:rPr lang="el-GR" smtClean="0"/>
              <a:t> </a:t>
            </a:r>
          </a:p>
          <a:p>
            <a:pPr lvl="1" algn="just" eaLnBrk="1" hangingPunct="1"/>
            <a:r>
              <a:rPr lang="el-GR" b="1" smtClean="0"/>
              <a:t>Ποσοστό ανεργίας </a:t>
            </a:r>
            <a:r>
              <a:rPr lang="el-GR" smtClean="0"/>
              <a:t>– Το ποσοστό των ανέργων για οποιαδήποτε κατηγορία στο σύνολο του εργατικού δυναμικού της συγκεκριμένης κατηγορίας.</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normAutofit fontScale="90000"/>
          </a:bodyPr>
          <a:lstStyle/>
          <a:p>
            <a:pPr eaLnBrk="1" hangingPunct="1">
              <a:defRPr/>
            </a:pPr>
            <a:r>
              <a:rPr lang="el-GR" dirty="0" smtClean="0"/>
              <a:t>Συνοπτικά στοιχεία Αγοράς Εργασίας – 2015 (Εργατικό Δυναμικό) </a:t>
            </a:r>
            <a:endParaRPr lang="en-US" dirty="0" smtClean="0"/>
          </a:p>
        </p:txBody>
      </p:sp>
      <p:sp>
        <p:nvSpPr>
          <p:cNvPr id="69635" name="Content Placeholder 2"/>
          <p:cNvSpPr>
            <a:spLocks noGrp="1"/>
          </p:cNvSpPr>
          <p:nvPr>
            <p:ph sz="quarter" idx="1"/>
          </p:nvPr>
        </p:nvSpPr>
        <p:spPr>
          <a:xfrm>
            <a:off x="612775" y="1600200"/>
            <a:ext cx="8153400" cy="4800600"/>
          </a:xfrm>
        </p:spPr>
        <p:txBody>
          <a:bodyPr/>
          <a:lstStyle/>
          <a:p>
            <a:pPr algn="just" eaLnBrk="1" hangingPunct="1"/>
            <a:r>
              <a:rPr lang="el-GR" smtClean="0"/>
              <a:t>Το Εργατικό Δυναμικό (δηλαδή οι απασχολούμενοι και οι άνεργοι) το </a:t>
            </a:r>
            <a:r>
              <a:rPr lang="el-GR" smtClean="0">
                <a:solidFill>
                  <a:srgbClr val="FF0000"/>
                </a:solidFill>
              </a:rPr>
              <a:t>2ο τρίμηνο του 201</a:t>
            </a:r>
            <a:r>
              <a:rPr lang="en-GB" smtClean="0">
                <a:solidFill>
                  <a:srgbClr val="FF0000"/>
                </a:solidFill>
              </a:rPr>
              <a:t>5</a:t>
            </a:r>
            <a:r>
              <a:rPr lang="el-GR" smtClean="0">
                <a:solidFill>
                  <a:srgbClr val="FF0000"/>
                </a:solidFill>
              </a:rPr>
              <a:t> </a:t>
            </a:r>
            <a:r>
              <a:rPr lang="el-GR" smtClean="0"/>
              <a:t>ανερχόταν στα </a:t>
            </a:r>
            <a:r>
              <a:rPr lang="el-GR" smtClean="0">
                <a:solidFill>
                  <a:srgbClr val="FF0000"/>
                </a:solidFill>
              </a:rPr>
              <a:t>4</a:t>
            </a:r>
            <a:r>
              <a:rPr lang="en-GB" smtClean="0">
                <a:solidFill>
                  <a:srgbClr val="FF0000"/>
                </a:solidFill>
              </a:rPr>
              <a:t>27</a:t>
            </a:r>
            <a:r>
              <a:rPr lang="el-GR" smtClean="0">
                <a:solidFill>
                  <a:srgbClr val="FF0000"/>
                </a:solidFill>
              </a:rPr>
              <a:t>.</a:t>
            </a:r>
            <a:r>
              <a:rPr lang="en-GB" smtClean="0">
                <a:solidFill>
                  <a:srgbClr val="FF0000"/>
                </a:solidFill>
              </a:rPr>
              <a:t>228</a:t>
            </a:r>
            <a:r>
              <a:rPr lang="el-GR" smtClean="0"/>
              <a:t> άτομα</a:t>
            </a:r>
            <a:r>
              <a:rPr lang="en-GB" smtClean="0"/>
              <a:t>.</a:t>
            </a:r>
          </a:p>
          <a:p>
            <a:pPr algn="just" eaLnBrk="1" hangingPunct="1"/>
            <a:r>
              <a:rPr lang="el-GR" smtClean="0"/>
              <a:t>Το Εργατικό Δυναμικό (δηλαδή οι απασχολούμενοι και οι άνεργοι) το </a:t>
            </a:r>
            <a:r>
              <a:rPr lang="el-GR" smtClean="0">
                <a:solidFill>
                  <a:srgbClr val="FF0000"/>
                </a:solidFill>
              </a:rPr>
              <a:t>2ο τρίμηνο του 2014 </a:t>
            </a:r>
            <a:r>
              <a:rPr lang="el-GR" smtClean="0"/>
              <a:t>ανερχόταν στα </a:t>
            </a:r>
            <a:r>
              <a:rPr lang="el-GR" smtClean="0">
                <a:solidFill>
                  <a:srgbClr val="FF0000"/>
                </a:solidFill>
              </a:rPr>
              <a:t>431.627</a:t>
            </a:r>
            <a:r>
              <a:rPr lang="el-GR" smtClean="0"/>
              <a:t> άτομα. </a:t>
            </a:r>
            <a:endParaRPr lang="en-GB" smtClean="0"/>
          </a:p>
          <a:p>
            <a:pPr algn="just" eaLnBrk="1" hangingPunct="1"/>
            <a:r>
              <a:rPr lang="el-GR" smtClean="0"/>
              <a:t>Το 1ο τρίμηνο του 201</a:t>
            </a:r>
            <a:r>
              <a:rPr lang="en-GB" smtClean="0"/>
              <a:t>5</a:t>
            </a:r>
            <a:r>
              <a:rPr lang="el-GR" smtClean="0"/>
              <a:t> το Εργατικό Δυναμικό ανερχόταν στα </a:t>
            </a:r>
            <a:r>
              <a:rPr lang="el-GR" smtClean="0">
                <a:solidFill>
                  <a:srgbClr val="FF0000"/>
                </a:solidFill>
              </a:rPr>
              <a:t>43</a:t>
            </a:r>
            <a:r>
              <a:rPr lang="en-GB" smtClean="0">
                <a:solidFill>
                  <a:srgbClr val="FF0000"/>
                </a:solidFill>
              </a:rPr>
              <a:t>5</a:t>
            </a:r>
            <a:r>
              <a:rPr lang="el-GR" smtClean="0">
                <a:solidFill>
                  <a:srgbClr val="FF0000"/>
                </a:solidFill>
              </a:rPr>
              <a:t>.</a:t>
            </a:r>
            <a:r>
              <a:rPr lang="en-GB" smtClean="0">
                <a:solidFill>
                  <a:srgbClr val="FF0000"/>
                </a:solidFill>
              </a:rPr>
              <a:t>544</a:t>
            </a:r>
            <a:r>
              <a:rPr lang="el-GR" smtClean="0"/>
              <a:t> άτομα.</a:t>
            </a:r>
            <a:endParaRPr lang="en-GB"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normAutofit fontScale="90000"/>
          </a:bodyPr>
          <a:lstStyle/>
          <a:p>
            <a:pPr eaLnBrk="1" hangingPunct="1">
              <a:defRPr/>
            </a:pPr>
            <a:r>
              <a:rPr lang="el-GR" dirty="0" smtClean="0"/>
              <a:t>Συνοπτικά στοιχεία Αγοράς Εργασίας – 2015 (Εργατικό Δυναμικό - 2) </a:t>
            </a:r>
            <a:endParaRPr lang="en-US" dirty="0" smtClean="0"/>
          </a:p>
        </p:txBody>
      </p:sp>
      <p:sp>
        <p:nvSpPr>
          <p:cNvPr id="70659" name="Content Placeholder 2"/>
          <p:cNvSpPr>
            <a:spLocks noGrp="1"/>
          </p:cNvSpPr>
          <p:nvPr>
            <p:ph sz="quarter" idx="1"/>
          </p:nvPr>
        </p:nvSpPr>
        <p:spPr>
          <a:xfrm>
            <a:off x="612775" y="1600200"/>
            <a:ext cx="8153400" cy="4800600"/>
          </a:xfrm>
        </p:spPr>
        <p:txBody>
          <a:bodyPr/>
          <a:lstStyle/>
          <a:p>
            <a:pPr algn="just" eaLnBrk="1" hangingPunct="1"/>
            <a:r>
              <a:rPr lang="el-GR" smtClean="0"/>
              <a:t>Το ποσοστό συμμετοχής στο Εργατικό Δυναμικό των ηλικιών 15-64 ήταν </a:t>
            </a:r>
            <a:r>
              <a:rPr lang="el-GR" smtClean="0">
                <a:solidFill>
                  <a:srgbClr val="FF0000"/>
                </a:solidFill>
              </a:rPr>
              <a:t>73,9% </a:t>
            </a:r>
            <a:r>
              <a:rPr lang="el-GR" smtClean="0"/>
              <a:t>του συνολικού πληθυσμού των ηλικιών αυτών. </a:t>
            </a:r>
            <a:endParaRPr lang="en-GB" smtClean="0"/>
          </a:p>
          <a:p>
            <a:pPr algn="just" eaLnBrk="1" hangingPunct="1"/>
            <a:r>
              <a:rPr lang="el-GR" smtClean="0"/>
              <a:t>Το αντίστοιχο ποσοστό για τους άνδρες ήταν 78,2% και για τις γυναίκες </a:t>
            </a:r>
            <a:r>
              <a:rPr lang="el-GR" u="sng" smtClean="0"/>
              <a:t>69,9%</a:t>
            </a:r>
            <a:r>
              <a:rPr lang="el-GR" smtClean="0"/>
              <a:t>. </a:t>
            </a:r>
            <a:endParaRPr lang="en-GB" smtClean="0"/>
          </a:p>
          <a:p>
            <a:pPr algn="just" eaLnBrk="1" hangingPunct="1"/>
            <a:r>
              <a:rPr lang="el-GR" smtClean="0"/>
              <a:t>Το 1ο τρίμηνο του 2015 το ποσοστό ήταν </a:t>
            </a:r>
            <a:r>
              <a:rPr lang="el-GR" smtClean="0">
                <a:solidFill>
                  <a:srgbClr val="FF0000"/>
                </a:solidFill>
              </a:rPr>
              <a:t>75,2%</a:t>
            </a:r>
            <a:r>
              <a:rPr lang="el-GR" smtClean="0"/>
              <a:t> (άνδρες 79,6%, γυναίκες </a:t>
            </a:r>
            <a:r>
              <a:rPr lang="el-GR" u="sng" smtClean="0"/>
              <a:t>71,1%</a:t>
            </a:r>
            <a:r>
              <a:rPr lang="el-GR" smtClean="0"/>
              <a:t>)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normAutofit fontScale="90000"/>
          </a:bodyPr>
          <a:lstStyle/>
          <a:p>
            <a:pPr eaLnBrk="1" hangingPunct="1">
              <a:defRPr/>
            </a:pPr>
            <a:r>
              <a:rPr lang="el-GR" dirty="0" smtClean="0"/>
              <a:t>Συνοπτικά στοιχεία Αγοράς Εργασίας – 2015 (Απασχόληση</a:t>
            </a:r>
            <a:r>
              <a:rPr lang="en-GB" dirty="0" smtClean="0"/>
              <a:t> - 1</a:t>
            </a:r>
            <a:r>
              <a:rPr lang="el-GR" dirty="0" smtClean="0"/>
              <a:t>) </a:t>
            </a:r>
            <a:endParaRPr lang="en-US" dirty="0" smtClean="0"/>
          </a:p>
        </p:txBody>
      </p:sp>
      <p:sp>
        <p:nvSpPr>
          <p:cNvPr id="71683" name="Content Placeholder 2"/>
          <p:cNvSpPr>
            <a:spLocks noGrp="1"/>
          </p:cNvSpPr>
          <p:nvPr>
            <p:ph sz="quarter" idx="1"/>
          </p:nvPr>
        </p:nvSpPr>
        <p:spPr>
          <a:xfrm>
            <a:off x="612775" y="1600200"/>
            <a:ext cx="8153400" cy="5087938"/>
          </a:xfrm>
        </p:spPr>
        <p:txBody>
          <a:bodyPr/>
          <a:lstStyle/>
          <a:p>
            <a:pPr algn="just" eaLnBrk="1" hangingPunct="1"/>
            <a:r>
              <a:rPr lang="el-GR" sz="2800" smtClean="0"/>
              <a:t>Ο αριθμός των απασχολουμένων (15</a:t>
            </a:r>
            <a:r>
              <a:rPr lang="en-GB" sz="2800" smtClean="0"/>
              <a:t>+) </a:t>
            </a:r>
            <a:r>
              <a:rPr lang="el-GR" sz="2800" smtClean="0"/>
              <a:t>ανερχόταν στα </a:t>
            </a:r>
            <a:r>
              <a:rPr lang="el-GR" sz="2800" smtClean="0">
                <a:solidFill>
                  <a:srgbClr val="FF0000"/>
                </a:solidFill>
              </a:rPr>
              <a:t>364.585</a:t>
            </a:r>
            <a:r>
              <a:rPr lang="el-GR" sz="2800" smtClean="0"/>
              <a:t> άτομα (άνδρες 185.157 και γυναίκες </a:t>
            </a:r>
            <a:r>
              <a:rPr lang="el-GR" sz="2800" u="sng" smtClean="0"/>
              <a:t>179.428</a:t>
            </a:r>
            <a:r>
              <a:rPr lang="el-GR" sz="2800" smtClean="0"/>
              <a:t>). </a:t>
            </a:r>
            <a:endParaRPr lang="en-GB" sz="2800" smtClean="0"/>
          </a:p>
          <a:p>
            <a:pPr algn="just" eaLnBrk="1" hangingPunct="1"/>
            <a:r>
              <a:rPr lang="el-GR" sz="2800" smtClean="0"/>
              <a:t>Το 1ο τρίμηνο του 2015 ο αριθμός των απασχολουμένων ήταν </a:t>
            </a:r>
            <a:r>
              <a:rPr lang="el-GR" sz="2800" smtClean="0">
                <a:solidFill>
                  <a:srgbClr val="FF0000"/>
                </a:solidFill>
              </a:rPr>
              <a:t>358.401</a:t>
            </a:r>
            <a:r>
              <a:rPr lang="el-GR" sz="2800" smtClean="0"/>
              <a:t> άτομα (άνδρες 181.773 και γυναίκες </a:t>
            </a:r>
            <a:r>
              <a:rPr lang="el-GR" sz="2800" u="sng" smtClean="0"/>
              <a:t>176.629</a:t>
            </a:r>
            <a:r>
              <a:rPr lang="el-GR" sz="2800" smtClean="0"/>
              <a: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normAutofit fontScale="90000"/>
          </a:bodyPr>
          <a:lstStyle/>
          <a:p>
            <a:pPr eaLnBrk="1" hangingPunct="1">
              <a:defRPr/>
            </a:pPr>
            <a:r>
              <a:rPr lang="el-GR" dirty="0" smtClean="0"/>
              <a:t>Συνοπτικά στοιχεία Αγοράς Εργασίας – 2015 (Απασχόληση - 2) </a:t>
            </a:r>
            <a:endParaRPr lang="en-US" dirty="0" smtClean="0"/>
          </a:p>
        </p:txBody>
      </p:sp>
      <p:sp>
        <p:nvSpPr>
          <p:cNvPr id="72707" name="Content Placeholder 2"/>
          <p:cNvSpPr>
            <a:spLocks noGrp="1"/>
          </p:cNvSpPr>
          <p:nvPr>
            <p:ph sz="quarter" idx="1"/>
          </p:nvPr>
        </p:nvSpPr>
        <p:spPr>
          <a:xfrm>
            <a:off x="612775" y="1600200"/>
            <a:ext cx="8153400" cy="4800600"/>
          </a:xfrm>
        </p:spPr>
        <p:txBody>
          <a:bodyPr/>
          <a:lstStyle/>
          <a:p>
            <a:pPr algn="just" eaLnBrk="1" hangingPunct="1"/>
            <a:r>
              <a:rPr lang="el-GR" smtClean="0"/>
              <a:t>Το ποσοστό απασχόλησης, δηλαδή ο αριθμός των απασχολουμένων ηλικίας 20-64 ως ποσοστό του πληθυσμού των ηλικιών 20-64, ήταν </a:t>
            </a:r>
            <a:r>
              <a:rPr lang="el-GR" smtClean="0">
                <a:solidFill>
                  <a:srgbClr val="FF0000"/>
                </a:solidFill>
              </a:rPr>
              <a:t>65,1%. </a:t>
            </a:r>
            <a:endParaRPr lang="en-GB" smtClean="0">
              <a:solidFill>
                <a:srgbClr val="FF0000"/>
              </a:solidFill>
            </a:endParaRPr>
          </a:p>
          <a:p>
            <a:pPr algn="just" eaLnBrk="1" hangingPunct="1"/>
            <a:r>
              <a:rPr lang="el-GR" smtClean="0"/>
              <a:t>Το αντίστοιχο ποσοστό για τους άνδρες ήταν 72,7% και για τις γυναίκες 65,1%. </a:t>
            </a:r>
            <a:endParaRPr lang="en-GB" smtClean="0"/>
          </a:p>
          <a:p>
            <a:pPr algn="just" eaLnBrk="1" hangingPunct="1"/>
            <a:r>
              <a:rPr lang="el-GR" smtClean="0"/>
              <a:t>Το </a:t>
            </a:r>
            <a:r>
              <a:rPr lang="en-GB" smtClean="0"/>
              <a:t>2</a:t>
            </a:r>
            <a:r>
              <a:rPr lang="el-GR" smtClean="0"/>
              <a:t>ο τρίμηνο του 2014 το ποσοστό ήταν </a:t>
            </a:r>
            <a:r>
              <a:rPr lang="en-GB" smtClean="0">
                <a:solidFill>
                  <a:srgbClr val="FF0000"/>
                </a:solidFill>
              </a:rPr>
              <a:t>67</a:t>
            </a:r>
            <a:r>
              <a:rPr lang="el-GR" smtClean="0">
                <a:solidFill>
                  <a:srgbClr val="FF0000"/>
                </a:solidFill>
              </a:rPr>
              <a:t>,</a:t>
            </a:r>
            <a:r>
              <a:rPr lang="en-GB" smtClean="0">
                <a:solidFill>
                  <a:srgbClr val="FF0000"/>
                </a:solidFill>
              </a:rPr>
              <a:t>8</a:t>
            </a:r>
            <a:r>
              <a:rPr lang="el-GR" smtClean="0">
                <a:solidFill>
                  <a:srgbClr val="FF0000"/>
                </a:solidFill>
              </a:rPr>
              <a:t>%</a:t>
            </a:r>
            <a:r>
              <a:rPr lang="el-GR" smtClean="0"/>
              <a:t> </a:t>
            </a:r>
            <a:r>
              <a:rPr lang="en-GB" smtClean="0"/>
              <a:t>(</a:t>
            </a:r>
            <a:r>
              <a:rPr lang="el-GR" smtClean="0"/>
              <a:t>Είχε αυξηθεί για πρώτη φορά μετά από 3 χρόνια) </a:t>
            </a:r>
            <a:endParaRPr lang="en-GB" smtClean="0"/>
          </a:p>
          <a:p>
            <a:pPr algn="just" eaLnBrk="1" hangingPunct="1">
              <a:buFont typeface="Wingdings" pitchFamily="2" charset="2"/>
              <a:buNone/>
            </a:pPr>
            <a:endParaRPr lang="en-GB" smtClean="0"/>
          </a:p>
          <a:p>
            <a:pPr algn="just" eaLnBrk="1" hangingPunct="1"/>
            <a:r>
              <a:rPr lang="el-GR" smtClean="0"/>
              <a:t>ΠΟΣΟΣΤΟ</a:t>
            </a:r>
            <a:r>
              <a:rPr lang="en-GB" smtClean="0"/>
              <a:t> </a:t>
            </a:r>
            <a:r>
              <a:rPr lang="el-GR" smtClean="0"/>
              <a:t>ΑΠΑΣΧΟΛΗΣΗΣ</a:t>
            </a:r>
            <a:r>
              <a:rPr lang="en-GB" smtClean="0"/>
              <a:t> - </a:t>
            </a:r>
            <a:r>
              <a:rPr lang="el-GR" smtClean="0"/>
              <a:t>ΣΤΟΧΟΣ ΚΥΠΡΟΥ ΓΙΑ 2020</a:t>
            </a:r>
            <a:r>
              <a:rPr lang="en-GB" smtClean="0"/>
              <a:t>: </a:t>
            </a:r>
            <a:r>
              <a:rPr lang="el-GR" smtClean="0">
                <a:solidFill>
                  <a:srgbClr val="FF0000"/>
                </a:solidFill>
              </a:rPr>
              <a:t>75-77% </a:t>
            </a:r>
          </a:p>
          <a:p>
            <a:pPr algn="just" eaLnBrk="1" hangingPunct="1">
              <a:buFont typeface="Wingdings" pitchFamily="2" charset="2"/>
              <a:buNone/>
            </a:pPr>
            <a:endParaRPr lang="el-GR" sz="2400" i="1"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normAutofit fontScale="90000"/>
          </a:bodyPr>
          <a:lstStyle/>
          <a:p>
            <a:pPr eaLnBrk="1" hangingPunct="1">
              <a:defRPr/>
            </a:pPr>
            <a:r>
              <a:rPr lang="el-GR" dirty="0" smtClean="0"/>
              <a:t>Συνοπτικά στοιχεία Αγοράς Εργασίας – 2015 (Απασχόληση - 3) </a:t>
            </a:r>
            <a:endParaRPr lang="en-US" dirty="0" smtClean="0"/>
          </a:p>
        </p:txBody>
      </p:sp>
      <p:sp>
        <p:nvSpPr>
          <p:cNvPr id="73731" name="Content Placeholder 2"/>
          <p:cNvSpPr>
            <a:spLocks noGrp="1"/>
          </p:cNvSpPr>
          <p:nvPr>
            <p:ph sz="quarter" idx="1"/>
          </p:nvPr>
        </p:nvSpPr>
        <p:spPr>
          <a:xfrm>
            <a:off x="612775" y="1600200"/>
            <a:ext cx="8153400" cy="5073650"/>
          </a:xfrm>
        </p:spPr>
        <p:txBody>
          <a:bodyPr/>
          <a:lstStyle/>
          <a:p>
            <a:pPr algn="just" eaLnBrk="1" hangingPunct="1"/>
            <a:r>
              <a:rPr lang="el-GR" sz="2800" smtClean="0"/>
              <a:t>Σύμφωνα με την κατανομή της απασχόλησης </a:t>
            </a:r>
            <a:r>
              <a:rPr lang="el-GR" sz="2800" smtClean="0">
                <a:solidFill>
                  <a:srgbClr val="FF0000"/>
                </a:solidFill>
              </a:rPr>
              <a:t>κατά τομέα</a:t>
            </a:r>
            <a:r>
              <a:rPr lang="el-GR" sz="2800" smtClean="0"/>
              <a:t>, το μεγαλύτερο ποσοστό απασχολουμένων το συγκέντρωναν οι </a:t>
            </a:r>
            <a:r>
              <a:rPr lang="el-GR" sz="2800" smtClean="0">
                <a:solidFill>
                  <a:srgbClr val="FF0000"/>
                </a:solidFill>
              </a:rPr>
              <a:t>υπηρεσίες με 80,1%</a:t>
            </a:r>
            <a:r>
              <a:rPr lang="el-GR" sz="2800" smtClean="0"/>
              <a:t>, ενώ η βιομηχανία ακολουθούσε με 15,7% και τέλος η γεωργία με 4,2%. </a:t>
            </a:r>
            <a:endParaRPr lang="en-GB" sz="2800" smtClean="0"/>
          </a:p>
          <a:p>
            <a:pPr algn="just" eaLnBrk="1" hangingPunct="1"/>
            <a:r>
              <a:rPr lang="el-GR" sz="2800" smtClean="0"/>
              <a:t>Το 2ο τρίμηνο του 2014 απασχολούνταν στις </a:t>
            </a:r>
            <a:r>
              <a:rPr lang="el-GR" sz="2800" smtClean="0">
                <a:solidFill>
                  <a:srgbClr val="FF0000"/>
                </a:solidFill>
              </a:rPr>
              <a:t>υπηρεσίες 79,5%</a:t>
            </a:r>
            <a:r>
              <a:rPr lang="el-GR" sz="2800" smtClean="0"/>
              <a:t>, στη βιομηχανία 16,3% και στη γεωργία 4,2%. </a:t>
            </a:r>
          </a:p>
          <a:p>
            <a:pPr algn="just" eaLnBrk="1" hangingPunct="1"/>
            <a:r>
              <a:rPr lang="el-GR" sz="2800" smtClean="0"/>
              <a:t>Το 2ο τρίμηνο του 2013 τα αντίστοιχα ποσοστά ήταν: </a:t>
            </a:r>
            <a:r>
              <a:rPr lang="el-GR" sz="2800" smtClean="0">
                <a:solidFill>
                  <a:srgbClr val="FF0000"/>
                </a:solidFill>
              </a:rPr>
              <a:t>υπηρεσίες 79,5%</a:t>
            </a:r>
            <a:r>
              <a:rPr lang="el-GR" sz="2800" smtClean="0"/>
              <a:t>, βιομηχανία 17,7% και  γεωργία 2,8%. </a:t>
            </a:r>
            <a:endParaRPr lang="en-US" sz="280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normAutofit fontScale="90000"/>
          </a:bodyPr>
          <a:lstStyle/>
          <a:p>
            <a:pPr eaLnBrk="1" hangingPunct="1">
              <a:defRPr/>
            </a:pPr>
            <a:r>
              <a:rPr lang="el-GR" dirty="0" smtClean="0"/>
              <a:t>Συνοπτικά στοιχεία Αγοράς Εργασίας – 2015 (Απασχόληση - 4) </a:t>
            </a:r>
            <a:endParaRPr lang="en-US" dirty="0" smtClean="0"/>
          </a:p>
        </p:txBody>
      </p:sp>
      <p:sp>
        <p:nvSpPr>
          <p:cNvPr id="74755" name="Content Placeholder 2"/>
          <p:cNvSpPr>
            <a:spLocks noGrp="1"/>
          </p:cNvSpPr>
          <p:nvPr>
            <p:ph sz="quarter" idx="1"/>
          </p:nvPr>
        </p:nvSpPr>
        <p:spPr>
          <a:xfrm>
            <a:off x="612775" y="1600200"/>
            <a:ext cx="8153400" cy="4800600"/>
          </a:xfrm>
        </p:spPr>
        <p:txBody>
          <a:bodyPr/>
          <a:lstStyle/>
          <a:p>
            <a:pPr algn="just" eaLnBrk="1" hangingPunct="1"/>
            <a:r>
              <a:rPr lang="el-GR" smtClean="0"/>
              <a:t>Η μερική απασχόληση αποτελούσε το </a:t>
            </a:r>
            <a:r>
              <a:rPr lang="el-GR" smtClean="0">
                <a:solidFill>
                  <a:srgbClr val="FF0000"/>
                </a:solidFill>
              </a:rPr>
              <a:t>13,7%</a:t>
            </a:r>
            <a:r>
              <a:rPr lang="el-GR" smtClean="0"/>
              <a:t> της συνολικής απασχόλησης ή 50.116 άτομα (</a:t>
            </a:r>
            <a:r>
              <a:rPr lang="el-GR" u="sng" smtClean="0"/>
              <a:t>άνδρε</a:t>
            </a:r>
            <a:r>
              <a:rPr lang="el-GR" smtClean="0"/>
              <a:t>ς </a:t>
            </a:r>
            <a:r>
              <a:rPr lang="el-GR" u="sng" smtClean="0"/>
              <a:t>11,3% και γυναίκες 16,3%). </a:t>
            </a:r>
            <a:endParaRPr lang="en-GB" u="sng" smtClean="0"/>
          </a:p>
          <a:p>
            <a:pPr algn="just" eaLnBrk="1" hangingPunct="1"/>
            <a:r>
              <a:rPr lang="el-GR" smtClean="0"/>
              <a:t>Το 2ο τρίμηνο του 2014 το ποσοστό της μερικής απασχόλησης ήταν </a:t>
            </a:r>
            <a:r>
              <a:rPr lang="el-GR" smtClean="0">
                <a:solidFill>
                  <a:srgbClr val="FF0000"/>
                </a:solidFill>
              </a:rPr>
              <a:t>14,5%</a:t>
            </a:r>
            <a:r>
              <a:rPr lang="el-GR" smtClean="0"/>
              <a:t> (άνδρες 11,5 και γυναίκες 17,7%) </a:t>
            </a:r>
          </a:p>
          <a:p>
            <a:pPr algn="just" eaLnBrk="1" hangingPunct="1"/>
            <a:r>
              <a:rPr lang="el-GR" smtClean="0"/>
              <a:t>Το αντίστοιχο ποσοστό για το 2ο τρίμηνο του 2013 ήταν </a:t>
            </a:r>
            <a:r>
              <a:rPr lang="el-GR" smtClean="0">
                <a:solidFill>
                  <a:srgbClr val="FF0000"/>
                </a:solidFill>
              </a:rPr>
              <a:t>12,4%</a:t>
            </a:r>
            <a:r>
              <a:rPr lang="el-GR" smtClean="0"/>
              <a:t> (</a:t>
            </a:r>
            <a:r>
              <a:rPr lang="el-GR" u="sng" smtClean="0"/>
              <a:t>άνδρες 9,6% και γυναίκες 15,4%</a:t>
            </a:r>
            <a:r>
              <a:rPr lang="el-GR" smtClean="0"/>
              <a:t>).</a:t>
            </a:r>
            <a:endParaRPr lang="en-US"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normAutofit fontScale="90000"/>
          </a:bodyPr>
          <a:lstStyle/>
          <a:p>
            <a:pPr eaLnBrk="1" hangingPunct="1">
              <a:defRPr/>
            </a:pPr>
            <a:r>
              <a:rPr lang="el-GR" dirty="0" smtClean="0"/>
              <a:t>Συνοπτικά στοιχεία Αγοράς Εργασίας – 2015 (Απασχόληση - 5) </a:t>
            </a:r>
            <a:endParaRPr lang="en-US" dirty="0" smtClean="0"/>
          </a:p>
        </p:txBody>
      </p:sp>
      <p:sp>
        <p:nvSpPr>
          <p:cNvPr id="75779" name="Content Placeholder 2"/>
          <p:cNvSpPr>
            <a:spLocks noGrp="1"/>
          </p:cNvSpPr>
          <p:nvPr>
            <p:ph sz="quarter" idx="1"/>
          </p:nvPr>
        </p:nvSpPr>
        <p:spPr>
          <a:xfrm>
            <a:off x="612775" y="1600200"/>
            <a:ext cx="8153400" cy="4800600"/>
          </a:xfrm>
        </p:spPr>
        <p:txBody>
          <a:bodyPr/>
          <a:lstStyle/>
          <a:p>
            <a:pPr algn="just" eaLnBrk="1" hangingPunct="1"/>
            <a:r>
              <a:rPr lang="el-GR" smtClean="0"/>
              <a:t>Από τους απασχολούμενους το 85,1% ή 310.141 ήταν υπάλληλοι - μισθωτοί (</a:t>
            </a:r>
            <a:r>
              <a:rPr lang="el-GR" u="sng" smtClean="0">
                <a:solidFill>
                  <a:srgbClr val="FF0000"/>
                </a:solidFill>
              </a:rPr>
              <a:t>19,3%</a:t>
            </a:r>
            <a:r>
              <a:rPr lang="el-GR" u="sng" smtClean="0"/>
              <a:t> με προσωρινή εργασία</a:t>
            </a:r>
            <a:r>
              <a:rPr lang="el-GR" smtClean="0"/>
              <a:t>). </a:t>
            </a:r>
            <a:endParaRPr lang="en-GB" smtClean="0"/>
          </a:p>
          <a:p>
            <a:pPr algn="just" eaLnBrk="1" hangingPunct="1"/>
            <a:r>
              <a:rPr lang="el-GR" smtClean="0"/>
              <a:t>Το αντίστοιχο ποσοστό για το 2ο τρίμηνο του 2014 ήταν 81,7% (</a:t>
            </a:r>
            <a:r>
              <a:rPr lang="el-GR" u="sng" smtClean="0">
                <a:solidFill>
                  <a:srgbClr val="FF0000"/>
                </a:solidFill>
              </a:rPr>
              <a:t>19% </a:t>
            </a:r>
            <a:r>
              <a:rPr lang="el-GR" u="sng" smtClean="0"/>
              <a:t>με προσωρινή εργασία</a:t>
            </a:r>
            <a:r>
              <a:rPr lang="el-GR" smtClean="0"/>
              <a:t>). </a:t>
            </a:r>
            <a:endParaRPr lang="en-GB" smtClean="0"/>
          </a:p>
          <a:p>
            <a:pPr algn="just" eaLnBrk="1" hangingPunct="1"/>
            <a:r>
              <a:rPr lang="el-GR" smtClean="0"/>
              <a:t>Το 2ο τρίμηνο του 2013 οι υπάλληλοι αποτελούσαν το 82,7% του συνόλου της απασχόλησης (</a:t>
            </a:r>
            <a:r>
              <a:rPr lang="el-GR" u="sng" smtClean="0">
                <a:solidFill>
                  <a:srgbClr val="FF0000"/>
                </a:solidFill>
              </a:rPr>
              <a:t>16,6%</a:t>
            </a:r>
            <a:r>
              <a:rPr lang="el-GR" u="sng" smtClean="0"/>
              <a:t> με προσωρινή εργασία</a:t>
            </a:r>
            <a:r>
              <a:rPr lang="el-GR" smtClean="0"/>
              <a:t>).</a:t>
            </a:r>
            <a:endParaRPr lang="en-US"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normAutofit fontScale="90000"/>
          </a:bodyPr>
          <a:lstStyle/>
          <a:p>
            <a:pPr eaLnBrk="1" hangingPunct="1">
              <a:defRPr/>
            </a:pPr>
            <a:r>
              <a:rPr lang="el-GR" dirty="0" smtClean="0"/>
              <a:t>Συνοπτικά στοιχεία Αγοράς Εργασίας – 2015 (Ανεργία - </a:t>
            </a:r>
            <a:r>
              <a:rPr lang="en-GB" dirty="0" smtClean="0"/>
              <a:t>2</a:t>
            </a:r>
            <a:r>
              <a:rPr lang="el-GR" baseline="30000" dirty="0" smtClean="0"/>
              <a:t>ο</a:t>
            </a:r>
            <a:r>
              <a:rPr lang="el-GR" dirty="0" smtClean="0"/>
              <a:t> Τρίμηνο 2015) </a:t>
            </a:r>
            <a:endParaRPr lang="en-US" dirty="0" smtClean="0"/>
          </a:p>
        </p:txBody>
      </p:sp>
      <p:sp>
        <p:nvSpPr>
          <p:cNvPr id="76803" name="Content Placeholder 2"/>
          <p:cNvSpPr>
            <a:spLocks noGrp="1"/>
          </p:cNvSpPr>
          <p:nvPr>
            <p:ph sz="quarter" idx="1"/>
          </p:nvPr>
        </p:nvSpPr>
        <p:spPr>
          <a:xfrm>
            <a:off x="612775" y="1600200"/>
            <a:ext cx="8153400" cy="5046663"/>
          </a:xfrm>
        </p:spPr>
        <p:txBody>
          <a:bodyPr/>
          <a:lstStyle/>
          <a:p>
            <a:pPr algn="just" eaLnBrk="1" hangingPunct="1"/>
            <a:r>
              <a:rPr lang="el-GR" sz="2800" smtClean="0"/>
              <a:t>Ο αριθμός των ανέργων (15</a:t>
            </a:r>
            <a:r>
              <a:rPr lang="en-GB" sz="2800" smtClean="0"/>
              <a:t>+) </a:t>
            </a:r>
            <a:r>
              <a:rPr lang="el-GR" sz="2800" smtClean="0"/>
              <a:t>ανερχόταν σε </a:t>
            </a:r>
            <a:r>
              <a:rPr lang="el-GR" sz="2800" smtClean="0">
                <a:solidFill>
                  <a:srgbClr val="0000FF"/>
                </a:solidFill>
              </a:rPr>
              <a:t>62,643</a:t>
            </a:r>
            <a:r>
              <a:rPr lang="el-GR" sz="2800" smtClean="0">
                <a:solidFill>
                  <a:srgbClr val="FF0000"/>
                </a:solidFill>
              </a:rPr>
              <a:t> </a:t>
            </a:r>
            <a:r>
              <a:rPr lang="el-GR" sz="2800" smtClean="0"/>
              <a:t>άτομα ή ποσοστό </a:t>
            </a:r>
            <a:r>
              <a:rPr lang="el-GR" sz="2800" smtClean="0">
                <a:solidFill>
                  <a:srgbClr val="FF0000"/>
                </a:solidFill>
              </a:rPr>
              <a:t>14,7%</a:t>
            </a:r>
            <a:r>
              <a:rPr lang="el-GR" sz="2800" smtClean="0"/>
              <a:t> του εργατικού δυναμικού. </a:t>
            </a:r>
            <a:endParaRPr lang="en-GB" sz="2800" smtClean="0"/>
          </a:p>
          <a:p>
            <a:pPr algn="just" eaLnBrk="1" hangingPunct="1"/>
            <a:r>
              <a:rPr lang="el-GR" sz="2800" smtClean="0"/>
              <a:t>Το ποσοστό ανεργίας των ανδρών ήταν 14,9% ή 32.373 άτομα ενώ για τις γυναίκες το ποσοστό ήταν 14,4% ή 30.270. </a:t>
            </a:r>
            <a:endParaRPr lang="en-GB" sz="2800" smtClean="0"/>
          </a:p>
          <a:p>
            <a:pPr algn="just" eaLnBrk="1" hangingPunct="1"/>
            <a:r>
              <a:rPr lang="el-GR" sz="2800" smtClean="0"/>
              <a:t>Το 1ο τρίμηνο του 2014 ο αριθμός των ανέργων ήταν </a:t>
            </a:r>
            <a:r>
              <a:rPr lang="el-GR" sz="2800" smtClean="0">
                <a:solidFill>
                  <a:srgbClr val="0000FF"/>
                </a:solidFill>
              </a:rPr>
              <a:t>72.802</a:t>
            </a:r>
            <a:r>
              <a:rPr lang="el-GR" sz="2800" smtClean="0"/>
              <a:t> άτομα ή </a:t>
            </a:r>
            <a:r>
              <a:rPr lang="el-GR" sz="2800" smtClean="0">
                <a:solidFill>
                  <a:srgbClr val="FF0000"/>
                </a:solidFill>
              </a:rPr>
              <a:t>16,9% </a:t>
            </a:r>
            <a:r>
              <a:rPr lang="el-GR" sz="2800" smtClean="0"/>
              <a:t>(άνδρες 17,6% και γυναίκες 16,1%)</a:t>
            </a:r>
          </a:p>
          <a:p>
            <a:pPr algn="just" eaLnBrk="1" hangingPunct="1"/>
            <a:r>
              <a:rPr lang="el-GR" sz="2800" smtClean="0"/>
              <a:t>Το αντίστοιχο ποσοστό για το 2ο τρίμηνο του 2013 ήταν </a:t>
            </a:r>
            <a:r>
              <a:rPr lang="el-GR" sz="2800" smtClean="0">
                <a:solidFill>
                  <a:srgbClr val="FF0000"/>
                </a:solidFill>
              </a:rPr>
              <a:t>15,4% </a:t>
            </a:r>
            <a:r>
              <a:rPr lang="el-GR" sz="2800" smtClean="0"/>
              <a:t>ή 66.572 άτομα (άνδρες 16,2% και γυναίκες 14,6%). </a:t>
            </a:r>
            <a:endParaRPr lang="en-US" sz="280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12775" y="228600"/>
            <a:ext cx="8153400" cy="990600"/>
          </a:xfrm>
        </p:spPr>
        <p:txBody>
          <a:bodyPr/>
          <a:lstStyle/>
          <a:p>
            <a:pPr eaLnBrk="1" hangingPunct="1"/>
            <a:r>
              <a:rPr lang="el-GR" smtClean="0"/>
              <a:t>Ιστορική Αναδρομή (</a:t>
            </a:r>
            <a:r>
              <a:rPr lang="en-US" smtClean="0"/>
              <a:t>2000 – 201</a:t>
            </a:r>
            <a:r>
              <a:rPr lang="el-GR" smtClean="0"/>
              <a:t>4)</a:t>
            </a:r>
            <a:endParaRPr lang="en-US"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FC9DEE4F-BED2-4AF4-ABC6-7182575FF0AB}" type="slidenum">
              <a:rPr lang="en-US"/>
              <a:pPr>
                <a:defRPr/>
              </a:pPr>
              <a:t>3</a:t>
            </a:fld>
            <a:endParaRPr lang="en-US" dirty="0"/>
          </a:p>
        </p:txBody>
      </p:sp>
      <p:sp>
        <p:nvSpPr>
          <p:cNvPr id="50180" name="Content Placeholder 4"/>
          <p:cNvSpPr>
            <a:spLocks noGrp="1"/>
          </p:cNvSpPr>
          <p:nvPr>
            <p:ph sz="quarter" idx="1"/>
          </p:nvPr>
        </p:nvSpPr>
        <p:spPr>
          <a:xfrm>
            <a:off x="612775" y="1600200"/>
            <a:ext cx="8153400" cy="4495800"/>
          </a:xfrm>
        </p:spPr>
        <p:txBody>
          <a:bodyPr/>
          <a:lstStyle/>
          <a:p>
            <a:pPr eaLnBrk="1" hangingPunct="1"/>
            <a:r>
              <a:rPr lang="el-GR" smtClean="0"/>
              <a:t>Σταθερότητα στην Οικονομία μέχρι και το 2008 </a:t>
            </a:r>
            <a:endParaRPr lang="en-GB" smtClean="0"/>
          </a:p>
          <a:p>
            <a:pPr lvl="1" eaLnBrk="1" hangingPunct="1"/>
            <a:r>
              <a:rPr lang="el-GR" smtClean="0"/>
              <a:t>Ρυθμός Οικονομικής Ανάπτυξης το 2008</a:t>
            </a:r>
            <a:r>
              <a:rPr lang="en-US" smtClean="0"/>
              <a:t>:</a:t>
            </a:r>
            <a:r>
              <a:rPr lang="el-GR" smtClean="0"/>
              <a:t> </a:t>
            </a:r>
            <a:r>
              <a:rPr lang="en-GB" smtClean="0"/>
              <a:t>3.6% </a:t>
            </a:r>
          </a:p>
          <a:p>
            <a:pPr eaLnBrk="1" hangingPunct="1"/>
            <a:r>
              <a:rPr lang="el-GR" smtClean="0"/>
              <a:t>Απασχόληση  </a:t>
            </a:r>
            <a:endParaRPr lang="en-US" sz="2800" smtClean="0"/>
          </a:p>
          <a:p>
            <a:pPr lvl="1" eaLnBrk="1" hangingPunct="1"/>
            <a:r>
              <a:rPr lang="el-GR" smtClean="0"/>
              <a:t>Ψηλό ποσοστό απασχολησιμότητας</a:t>
            </a:r>
            <a:r>
              <a:rPr lang="en-US" smtClean="0"/>
              <a:t>:</a:t>
            </a:r>
            <a:r>
              <a:rPr lang="el-GR" smtClean="0"/>
              <a:t> </a:t>
            </a:r>
            <a:r>
              <a:rPr lang="en-GB" smtClean="0"/>
              <a:t>76.5% </a:t>
            </a:r>
            <a:r>
              <a:rPr lang="el-GR" smtClean="0"/>
              <a:t>το </a:t>
            </a:r>
            <a:r>
              <a:rPr lang="en-GB" smtClean="0"/>
              <a:t>2008 </a:t>
            </a:r>
          </a:p>
          <a:p>
            <a:pPr lvl="2" eaLnBrk="1" hangingPunct="1"/>
            <a:r>
              <a:rPr lang="el-GR" smtClean="0"/>
              <a:t>Κύπρος – μία από τις 5 χώρες της ΕΕ με το ψηλότερο ποσοστό απασχολησιμότητας </a:t>
            </a:r>
            <a:endParaRPr lang="en-GB" smtClean="0"/>
          </a:p>
          <a:p>
            <a:pPr lvl="1" eaLnBrk="1" hangingPunct="1"/>
            <a:r>
              <a:rPr lang="el-GR" smtClean="0"/>
              <a:t>Ποσοστό ανεργίας κατά το 2008</a:t>
            </a:r>
            <a:r>
              <a:rPr lang="en-US" smtClean="0"/>
              <a:t>:</a:t>
            </a:r>
            <a:r>
              <a:rPr lang="el-GR" smtClean="0"/>
              <a:t> </a:t>
            </a:r>
            <a:r>
              <a:rPr lang="en-GB" smtClean="0"/>
              <a:t>3.7%</a:t>
            </a:r>
            <a:endParaRPr lang="el-GR"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normAutofit fontScale="90000"/>
          </a:bodyPr>
          <a:lstStyle/>
          <a:p>
            <a:pPr eaLnBrk="1" hangingPunct="1">
              <a:defRPr/>
            </a:pPr>
            <a:r>
              <a:rPr lang="el-GR" dirty="0" smtClean="0"/>
              <a:t>Συνοπτικά στοιχεία Αγοράς Εργασίας – 2015 (Ανεργία - </a:t>
            </a:r>
            <a:r>
              <a:rPr lang="en-GB" dirty="0" smtClean="0"/>
              <a:t>2</a:t>
            </a:r>
            <a:r>
              <a:rPr lang="el-GR" baseline="30000" dirty="0" smtClean="0"/>
              <a:t>ο</a:t>
            </a:r>
            <a:r>
              <a:rPr lang="el-GR" dirty="0" smtClean="0"/>
              <a:t> Τρίμηνο 2015) </a:t>
            </a:r>
            <a:endParaRPr lang="en-US" dirty="0" smtClean="0"/>
          </a:p>
        </p:txBody>
      </p:sp>
      <p:sp>
        <p:nvSpPr>
          <p:cNvPr id="77827" name="Content Placeholder 2"/>
          <p:cNvSpPr>
            <a:spLocks noGrp="1"/>
          </p:cNvSpPr>
          <p:nvPr>
            <p:ph sz="quarter" idx="1"/>
          </p:nvPr>
        </p:nvSpPr>
        <p:spPr>
          <a:xfrm>
            <a:off x="612775" y="1600200"/>
            <a:ext cx="8153400" cy="4800600"/>
          </a:xfrm>
        </p:spPr>
        <p:txBody>
          <a:bodyPr/>
          <a:lstStyle/>
          <a:p>
            <a:pPr algn="just" eaLnBrk="1" hangingPunct="1"/>
            <a:r>
              <a:rPr lang="en-GB" sz="2800" smtClean="0"/>
              <a:t>T</a:t>
            </a:r>
            <a:r>
              <a:rPr lang="el-GR" sz="2800" smtClean="0"/>
              <a:t>ο ποσοστό ανεργίας των νέων 15-24 ετών ανήλθε στο </a:t>
            </a:r>
            <a:r>
              <a:rPr lang="el-GR" sz="2800" smtClean="0">
                <a:solidFill>
                  <a:srgbClr val="FF0000"/>
                </a:solidFill>
              </a:rPr>
              <a:t>31,7%</a:t>
            </a:r>
            <a:r>
              <a:rPr lang="el-GR" sz="2800" smtClean="0"/>
              <a:t> του εργατικού δυναμικού των ηλικιών αυτών (άνδρες 35,3% και γυναίκες 28,8%). </a:t>
            </a:r>
            <a:endParaRPr lang="en-GB" sz="2800" smtClean="0"/>
          </a:p>
          <a:p>
            <a:pPr algn="just" eaLnBrk="1" hangingPunct="1"/>
            <a:r>
              <a:rPr lang="el-GR" sz="2800" smtClean="0"/>
              <a:t>Το 1ο τρίμηνο του 2014 το ποσοστό ήταν </a:t>
            </a:r>
            <a:r>
              <a:rPr lang="el-GR" sz="2800" smtClean="0">
                <a:solidFill>
                  <a:srgbClr val="FF0000"/>
                </a:solidFill>
              </a:rPr>
              <a:t>39,6%</a:t>
            </a:r>
            <a:r>
              <a:rPr lang="el-GR" sz="2800" smtClean="0"/>
              <a:t> (άνδρες 40,2% και γυναίκες 39,1%) </a:t>
            </a:r>
          </a:p>
          <a:p>
            <a:pPr algn="just" eaLnBrk="1" hangingPunct="1"/>
            <a:r>
              <a:rPr lang="el-GR" sz="2800" smtClean="0"/>
              <a:t>Το 2ο τρίμηνο του 2013 το ποσοστό ήταν </a:t>
            </a:r>
            <a:r>
              <a:rPr lang="el-GR" sz="2800" smtClean="0">
                <a:solidFill>
                  <a:srgbClr val="FF0000"/>
                </a:solidFill>
              </a:rPr>
              <a:t>40,3%</a:t>
            </a:r>
            <a:r>
              <a:rPr lang="el-GR" sz="2800" smtClean="0"/>
              <a:t> του εργατικού δυναμικού των ηλικιών αυτών (άνδρες 40,9% και γυναίκες 39,7%).</a:t>
            </a:r>
            <a:endParaRPr lang="en-GB" sz="280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normAutofit fontScale="90000"/>
          </a:bodyPr>
          <a:lstStyle/>
          <a:p>
            <a:pPr eaLnBrk="1" hangingPunct="1">
              <a:defRPr/>
            </a:pPr>
            <a:r>
              <a:rPr lang="el-GR" dirty="0" smtClean="0"/>
              <a:t>Συνοπτικά στοιχεία Αγοράς Εργασίας – 2015 (Ανεργία - </a:t>
            </a:r>
            <a:r>
              <a:rPr lang="en-GB" dirty="0" smtClean="0"/>
              <a:t>2</a:t>
            </a:r>
            <a:r>
              <a:rPr lang="el-GR" baseline="30000" dirty="0" smtClean="0"/>
              <a:t>ο</a:t>
            </a:r>
            <a:r>
              <a:rPr lang="el-GR" dirty="0" smtClean="0"/>
              <a:t> Τρίμηνο 2015) </a:t>
            </a:r>
            <a:endParaRPr lang="en-US" dirty="0" smtClean="0"/>
          </a:p>
        </p:txBody>
      </p:sp>
      <p:sp>
        <p:nvSpPr>
          <p:cNvPr id="78851" name="Content Placeholder 2"/>
          <p:cNvSpPr>
            <a:spLocks noGrp="1"/>
          </p:cNvSpPr>
          <p:nvPr>
            <p:ph sz="quarter" idx="1"/>
          </p:nvPr>
        </p:nvSpPr>
        <p:spPr>
          <a:xfrm>
            <a:off x="612775" y="1600200"/>
            <a:ext cx="8153400" cy="4800600"/>
          </a:xfrm>
        </p:spPr>
        <p:txBody>
          <a:bodyPr/>
          <a:lstStyle/>
          <a:p>
            <a:pPr algn="just" eaLnBrk="1" hangingPunct="1"/>
            <a:r>
              <a:rPr lang="el-GR" smtClean="0"/>
              <a:t>Όσον αφορά τη διάρκεια της ανεργίας, το 34% του συνόλου των ανέργων έψαχνε για εργασία για περίοδο κάτω από 6 μήνες, το 19,5% για περίοδο 6-11 μήνες, ενώ ποσοστό </a:t>
            </a:r>
            <a:r>
              <a:rPr lang="el-GR" smtClean="0">
                <a:solidFill>
                  <a:srgbClr val="FF0000"/>
                </a:solidFill>
              </a:rPr>
              <a:t>46,5%</a:t>
            </a:r>
            <a:r>
              <a:rPr lang="el-GR" smtClean="0"/>
              <a:t> έψαχνε για εργασία για ένα χρόνο και άνω. </a:t>
            </a:r>
            <a:endParaRPr lang="en-GB" smtClean="0"/>
          </a:p>
          <a:p>
            <a:pPr algn="just" eaLnBrk="1" hangingPunct="1"/>
            <a:r>
              <a:rPr lang="el-GR" smtClean="0"/>
              <a:t>Τα αντίστοιχα ποσοστά για το 1o τρίμηνο του 2014 ήταν (34,5%, 21,2%, </a:t>
            </a:r>
            <a:r>
              <a:rPr lang="el-GR" smtClean="0">
                <a:solidFill>
                  <a:srgbClr val="FF0000"/>
                </a:solidFill>
              </a:rPr>
              <a:t>44,3%) </a:t>
            </a:r>
          </a:p>
          <a:p>
            <a:pPr algn="just" eaLnBrk="1" hangingPunct="1"/>
            <a:r>
              <a:rPr lang="el-GR" smtClean="0"/>
              <a:t>Για το 2ο τρίμηνο του 2013 ήταν (39,7%, 23,8% και </a:t>
            </a:r>
            <a:r>
              <a:rPr lang="el-GR" smtClean="0">
                <a:solidFill>
                  <a:srgbClr val="FF0000"/>
                </a:solidFill>
              </a:rPr>
              <a:t>36,5%</a:t>
            </a:r>
            <a:r>
              <a:rPr lang="el-GR" smtClean="0"/>
              <a:t>). </a:t>
            </a:r>
            <a:endParaRPr lang="en-US"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19075"/>
            <a:ext cx="8153400" cy="1000125"/>
          </a:xfrm>
        </p:spPr>
        <p:txBody>
          <a:bodyPr>
            <a:normAutofit fontScale="90000"/>
          </a:bodyPr>
          <a:lstStyle/>
          <a:p>
            <a:pPr algn="ctr">
              <a:defRPr/>
            </a:pPr>
            <a:r>
              <a:rPr lang="el-GR" dirty="0" smtClean="0"/>
              <a:t/>
            </a:r>
            <a:br>
              <a:rPr lang="el-GR" dirty="0" smtClean="0"/>
            </a:br>
            <a:r>
              <a:rPr lang="el-GR" sz="3100" dirty="0" smtClean="0"/>
              <a:t>Εξελίξεις στην Αγορά Εργασίας </a:t>
            </a:r>
            <a:br>
              <a:rPr lang="el-GR" sz="3100" dirty="0" smtClean="0"/>
            </a:br>
            <a:r>
              <a:rPr lang="el-GR" sz="3100" b="1" dirty="0" smtClean="0"/>
              <a:t>Ιούλιος 2015 </a:t>
            </a:r>
            <a:r>
              <a:rPr lang="en-GB" sz="3100" b="1" dirty="0" smtClean="0"/>
              <a:t>VS </a:t>
            </a:r>
            <a:r>
              <a:rPr lang="el-GR" sz="3100" b="1" dirty="0" smtClean="0"/>
              <a:t>Ιούλιος 2014</a:t>
            </a:r>
            <a:r>
              <a:rPr lang="el-GR" sz="3100" dirty="0" smtClean="0"/>
              <a:t/>
            </a:r>
            <a:br>
              <a:rPr lang="el-GR" sz="3100" dirty="0" smtClean="0"/>
            </a:br>
            <a:endParaRPr lang="en-US" sz="3100" dirty="0" smtClean="0"/>
          </a:p>
        </p:txBody>
      </p:sp>
      <p:sp>
        <p:nvSpPr>
          <p:cNvPr id="79875" name="Content Placeholder 2"/>
          <p:cNvSpPr>
            <a:spLocks noGrp="1"/>
          </p:cNvSpPr>
          <p:nvPr>
            <p:ph sz="quarter" idx="1"/>
          </p:nvPr>
        </p:nvSpPr>
        <p:spPr>
          <a:xfrm>
            <a:off x="612775" y="1600200"/>
            <a:ext cx="8153400" cy="5005388"/>
          </a:xfrm>
        </p:spPr>
        <p:txBody>
          <a:bodyPr/>
          <a:lstStyle/>
          <a:p>
            <a:pPr algn="just"/>
            <a:r>
              <a:rPr lang="el-GR" b="1" smtClean="0"/>
              <a:t>Μείωση του αριθμού </a:t>
            </a:r>
            <a:r>
              <a:rPr lang="el-GR" smtClean="0"/>
              <a:t>των εγγεγραμμένων ανέργων σε </a:t>
            </a:r>
            <a:r>
              <a:rPr lang="el-GR" b="1" smtClean="0"/>
              <a:t>42,176 </a:t>
            </a:r>
            <a:r>
              <a:rPr lang="el-GR" smtClean="0"/>
              <a:t>από 46,727 άτομα τον αντίστοιχο μήνα του 2014 (μείωση κατά 9,7% ή 4,551 άτομα). </a:t>
            </a:r>
          </a:p>
          <a:p>
            <a:pPr algn="just"/>
            <a:r>
              <a:rPr lang="el-GR" smtClean="0"/>
              <a:t>Επισημαίνεται ότι για δεκατέσσερις  συνεχόμενους μήνες παρατηρείται μείωση της μηνιαίας εγγεγραμμένης ανεργίας σε σχέση με τους αντίστοιχους μήνες του προηγούμενου έτους. </a:t>
            </a:r>
            <a:endParaRPr lang="en-US" b="1" smtClean="0"/>
          </a:p>
        </p:txBody>
      </p:sp>
      <p:sp>
        <p:nvSpPr>
          <p:cNvPr id="5" name="Slide Number Placeholder 4"/>
          <p:cNvSpPr>
            <a:spLocks noGrp="1"/>
          </p:cNvSpPr>
          <p:nvPr>
            <p:ph type="sldNum" sz="quarter" idx="12"/>
          </p:nvPr>
        </p:nvSpPr>
        <p:spPr/>
        <p:txBody>
          <a:bodyPr>
            <a:normAutofit fontScale="85000" lnSpcReduction="20000"/>
          </a:bodyPr>
          <a:lstStyle/>
          <a:p>
            <a:pPr>
              <a:defRPr/>
            </a:pPr>
            <a:fld id="{A7F1CC89-0501-4982-B003-27180335AC05}"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19075"/>
            <a:ext cx="8153400" cy="1000125"/>
          </a:xfrm>
        </p:spPr>
        <p:txBody>
          <a:bodyPr>
            <a:normAutofit fontScale="90000"/>
          </a:bodyPr>
          <a:lstStyle/>
          <a:p>
            <a:pPr algn="ctr">
              <a:defRPr/>
            </a:pPr>
            <a:r>
              <a:rPr lang="el-GR" dirty="0" smtClean="0"/>
              <a:t/>
            </a:r>
            <a:br>
              <a:rPr lang="el-GR" dirty="0" smtClean="0"/>
            </a:br>
            <a:r>
              <a:rPr lang="el-GR" sz="3100" dirty="0" smtClean="0"/>
              <a:t>Εξελίξεις στην Αγορά Εργασίας </a:t>
            </a:r>
            <a:br>
              <a:rPr lang="el-GR" sz="3100" dirty="0" smtClean="0"/>
            </a:br>
            <a:r>
              <a:rPr lang="el-GR" sz="3100" b="1" dirty="0" smtClean="0"/>
              <a:t>Ιούλιος 2015 </a:t>
            </a:r>
            <a:r>
              <a:rPr lang="en-GB" sz="3100" b="1" dirty="0" smtClean="0"/>
              <a:t>VS </a:t>
            </a:r>
            <a:r>
              <a:rPr lang="el-GR" sz="3100" b="1" dirty="0" smtClean="0"/>
              <a:t>Ιούλιος 2014</a:t>
            </a:r>
            <a:r>
              <a:rPr lang="el-GR" sz="3100" dirty="0" smtClean="0"/>
              <a:t/>
            </a:r>
            <a:br>
              <a:rPr lang="el-GR" sz="3100" dirty="0" smtClean="0"/>
            </a:br>
            <a:endParaRPr lang="en-US" sz="3100" dirty="0" smtClean="0"/>
          </a:p>
        </p:txBody>
      </p:sp>
      <p:sp>
        <p:nvSpPr>
          <p:cNvPr id="80899" name="Content Placeholder 2"/>
          <p:cNvSpPr>
            <a:spLocks noGrp="1"/>
          </p:cNvSpPr>
          <p:nvPr>
            <p:ph sz="quarter" idx="1"/>
          </p:nvPr>
        </p:nvSpPr>
        <p:spPr>
          <a:xfrm>
            <a:off x="612775" y="1600200"/>
            <a:ext cx="8153400" cy="5005388"/>
          </a:xfrm>
        </p:spPr>
        <p:txBody>
          <a:bodyPr/>
          <a:lstStyle/>
          <a:p>
            <a:pPr algn="just"/>
            <a:r>
              <a:rPr lang="el-GR" smtClean="0"/>
              <a:t>Κατά φύλο, ο αριθμός των άνεργων αντρών ανήλθε στα 20,295 άτομα, ενώ ο αριθμός των ανέργων γυναικών ανήλθε στα 21,881 άτομα. </a:t>
            </a:r>
          </a:p>
          <a:p>
            <a:pPr algn="just"/>
            <a:r>
              <a:rPr lang="el-GR" smtClean="0"/>
              <a:t>Σε σχέση με τον ίδιο μήνα πέρσι, ο αριθμός των ανέργων αντρών μειώθηκε κατά 2,136 άτομα ή 10% και των γυναικών μειώθηκε κατά 2,415 άτομα ή 10%.</a:t>
            </a:r>
          </a:p>
        </p:txBody>
      </p:sp>
      <p:sp>
        <p:nvSpPr>
          <p:cNvPr id="5" name="Slide Number Placeholder 4"/>
          <p:cNvSpPr>
            <a:spLocks noGrp="1"/>
          </p:cNvSpPr>
          <p:nvPr>
            <p:ph type="sldNum" sz="quarter" idx="12"/>
          </p:nvPr>
        </p:nvSpPr>
        <p:spPr/>
        <p:txBody>
          <a:bodyPr>
            <a:normAutofit fontScale="85000" lnSpcReduction="20000"/>
          </a:bodyPr>
          <a:lstStyle/>
          <a:p>
            <a:pPr>
              <a:defRPr/>
            </a:pPr>
            <a:fld id="{4759219F-2EEC-4FDC-98CC-A75CD5490492}"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19075"/>
            <a:ext cx="8153400" cy="1000125"/>
          </a:xfrm>
        </p:spPr>
        <p:txBody>
          <a:bodyPr>
            <a:normAutofit fontScale="90000"/>
          </a:bodyPr>
          <a:lstStyle/>
          <a:p>
            <a:pPr algn="ctr">
              <a:defRPr/>
            </a:pPr>
            <a:r>
              <a:rPr lang="el-GR" dirty="0" smtClean="0"/>
              <a:t/>
            </a:r>
            <a:br>
              <a:rPr lang="el-GR" dirty="0" smtClean="0"/>
            </a:br>
            <a:r>
              <a:rPr lang="el-GR" sz="3100" dirty="0" smtClean="0"/>
              <a:t>Εξελίξεις στην Αγορά Εργασίας </a:t>
            </a:r>
            <a:br>
              <a:rPr lang="el-GR" sz="3100" dirty="0" smtClean="0"/>
            </a:br>
            <a:r>
              <a:rPr lang="el-GR" sz="3100" b="1" dirty="0" smtClean="0"/>
              <a:t>Ιούλιος 2015 </a:t>
            </a:r>
            <a:r>
              <a:rPr lang="en-GB" sz="3100" b="1" dirty="0" smtClean="0"/>
              <a:t>VS </a:t>
            </a:r>
            <a:r>
              <a:rPr lang="el-GR" sz="3100" b="1" dirty="0" smtClean="0"/>
              <a:t>Ιούλιος 2014</a:t>
            </a:r>
            <a:r>
              <a:rPr lang="el-GR" sz="3100" dirty="0" smtClean="0"/>
              <a:t/>
            </a:r>
            <a:br>
              <a:rPr lang="el-GR" sz="3100" dirty="0" smtClean="0"/>
            </a:br>
            <a:endParaRPr lang="en-US" sz="3100" dirty="0" smtClean="0"/>
          </a:p>
        </p:txBody>
      </p:sp>
      <p:sp>
        <p:nvSpPr>
          <p:cNvPr id="5" name="Slide Number Placeholder 4"/>
          <p:cNvSpPr>
            <a:spLocks noGrp="1"/>
          </p:cNvSpPr>
          <p:nvPr>
            <p:ph type="sldNum" sz="quarter" idx="12"/>
          </p:nvPr>
        </p:nvSpPr>
        <p:spPr/>
        <p:txBody>
          <a:bodyPr>
            <a:normAutofit fontScale="85000" lnSpcReduction="20000"/>
          </a:bodyPr>
          <a:lstStyle/>
          <a:p>
            <a:pPr>
              <a:defRPr/>
            </a:pPr>
            <a:fld id="{D28CA1E1-6D43-4C24-8B64-F3BAEAD76118}" type="slidenum">
              <a:rPr lang="en-US" smtClean="0"/>
              <a:pPr>
                <a:defRPr/>
              </a:pPr>
              <a:t>34</a:t>
            </a:fld>
            <a:endParaRPr lang="en-US"/>
          </a:p>
        </p:txBody>
      </p:sp>
      <p:sp>
        <p:nvSpPr>
          <p:cNvPr id="102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1026" name="Chart 2"/>
          <p:cNvGraphicFramePr>
            <a:graphicFrameLocks/>
          </p:cNvGraphicFramePr>
          <p:nvPr/>
        </p:nvGraphicFramePr>
        <p:xfrm>
          <a:off x="219075" y="1638300"/>
          <a:ext cx="8747125" cy="5008563"/>
        </p:xfrm>
        <a:graphic>
          <a:graphicData uri="http://schemas.openxmlformats.org/presentationml/2006/ole">
            <p:oleObj spid="_x0000_s1026" name="Chart" r:id="rId4" imgW="5230821" imgH="3267739" progId="Excel.Chart.8">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19075"/>
            <a:ext cx="8153400" cy="1000125"/>
          </a:xfrm>
        </p:spPr>
        <p:txBody>
          <a:bodyPr>
            <a:normAutofit fontScale="90000"/>
          </a:bodyPr>
          <a:lstStyle/>
          <a:p>
            <a:pPr algn="ctr">
              <a:defRPr/>
            </a:pPr>
            <a:r>
              <a:rPr lang="el-GR" dirty="0" smtClean="0"/>
              <a:t/>
            </a:r>
            <a:br>
              <a:rPr lang="el-GR" dirty="0" smtClean="0"/>
            </a:br>
            <a:r>
              <a:rPr lang="el-GR" sz="3100" dirty="0" smtClean="0"/>
              <a:t> Εξελίξεις στην Αγορά Εργασίας </a:t>
            </a:r>
            <a:br>
              <a:rPr lang="el-GR" sz="3100" dirty="0" smtClean="0"/>
            </a:br>
            <a:r>
              <a:rPr lang="el-GR" sz="3100" b="1" dirty="0" smtClean="0"/>
              <a:t>Ιούλιος 2015 </a:t>
            </a:r>
            <a:r>
              <a:rPr lang="en-GB" sz="3100" b="1" dirty="0" smtClean="0"/>
              <a:t>VS </a:t>
            </a:r>
            <a:r>
              <a:rPr lang="el-GR" sz="3100" b="1" dirty="0" smtClean="0"/>
              <a:t>Ιούλιος 2014 </a:t>
            </a:r>
            <a:r>
              <a:rPr lang="el-GR" dirty="0" smtClean="0"/>
              <a:t/>
            </a:r>
            <a:br>
              <a:rPr lang="el-GR" dirty="0" smtClean="0"/>
            </a:br>
            <a:endParaRPr lang="en-US" dirty="0"/>
          </a:p>
        </p:txBody>
      </p:sp>
      <p:sp>
        <p:nvSpPr>
          <p:cNvPr id="81923" name="Content Placeholder 2"/>
          <p:cNvSpPr>
            <a:spLocks noGrp="1"/>
          </p:cNvSpPr>
          <p:nvPr>
            <p:ph sz="quarter" idx="1"/>
          </p:nvPr>
        </p:nvSpPr>
        <p:spPr>
          <a:xfrm>
            <a:off x="612775" y="1600200"/>
            <a:ext cx="8153400" cy="5005388"/>
          </a:xfrm>
        </p:spPr>
        <p:txBody>
          <a:bodyPr/>
          <a:lstStyle/>
          <a:p>
            <a:pPr algn="just"/>
            <a:r>
              <a:rPr lang="el-GR" smtClean="0"/>
              <a:t>Η ανεργία σημείωσε μείωση σε όλες τις επαρχίες.</a:t>
            </a:r>
          </a:p>
          <a:p>
            <a:pPr lvl="1" algn="just"/>
            <a:r>
              <a:rPr lang="el-GR" smtClean="0"/>
              <a:t>Λευκωσία (κατά 2,007 άτομα) </a:t>
            </a:r>
          </a:p>
          <a:p>
            <a:pPr lvl="1" algn="just"/>
            <a:r>
              <a:rPr lang="el-GR" smtClean="0"/>
              <a:t>Λεμεσός (κατά 988 άτομα)</a:t>
            </a:r>
          </a:p>
          <a:p>
            <a:pPr lvl="1" algn="just"/>
            <a:r>
              <a:rPr lang="el-GR" smtClean="0"/>
              <a:t>Λάρνακα (κατά 843 άτομα)</a:t>
            </a:r>
          </a:p>
          <a:p>
            <a:pPr lvl="1" algn="just"/>
            <a:r>
              <a:rPr lang="el-GR" smtClean="0"/>
              <a:t>Πάφος (κατά 506 άτομα)</a:t>
            </a:r>
            <a:endParaRPr lang="en-US" b="1" smtClean="0"/>
          </a:p>
          <a:p>
            <a:pPr lvl="1" algn="just"/>
            <a:r>
              <a:rPr lang="el-GR" smtClean="0"/>
              <a:t>Αμμόχωστος (κατά 207 άτομα)</a:t>
            </a:r>
          </a:p>
          <a:p>
            <a:pPr lvl="1" algn="just"/>
            <a:endParaRPr lang="el-GR" smtClean="0"/>
          </a:p>
        </p:txBody>
      </p:sp>
      <p:sp>
        <p:nvSpPr>
          <p:cNvPr id="5" name="Slide Number Placeholder 4"/>
          <p:cNvSpPr>
            <a:spLocks noGrp="1"/>
          </p:cNvSpPr>
          <p:nvPr>
            <p:ph type="sldNum" sz="quarter" idx="12"/>
          </p:nvPr>
        </p:nvSpPr>
        <p:spPr/>
        <p:txBody>
          <a:bodyPr>
            <a:normAutofit fontScale="85000" lnSpcReduction="20000"/>
          </a:bodyPr>
          <a:lstStyle/>
          <a:p>
            <a:pPr>
              <a:defRPr/>
            </a:pPr>
            <a:fld id="{EA4C3BBC-7F4B-46E7-B90B-D2C71EFD9FD1}"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19075"/>
            <a:ext cx="8153400" cy="1000125"/>
          </a:xfrm>
        </p:spPr>
        <p:txBody>
          <a:bodyPr>
            <a:normAutofit fontScale="90000"/>
          </a:bodyPr>
          <a:lstStyle/>
          <a:p>
            <a:pPr algn="ctr">
              <a:defRPr/>
            </a:pPr>
            <a:r>
              <a:rPr lang="el-GR" dirty="0" smtClean="0"/>
              <a:t/>
            </a:r>
            <a:br>
              <a:rPr lang="el-GR" dirty="0" smtClean="0"/>
            </a:br>
            <a:r>
              <a:rPr lang="el-GR" sz="3100" dirty="0" smtClean="0"/>
              <a:t> Εξελίξεις στην Αγορά Εργασίας </a:t>
            </a:r>
            <a:br>
              <a:rPr lang="el-GR" sz="3100" dirty="0" smtClean="0"/>
            </a:br>
            <a:r>
              <a:rPr lang="el-GR" sz="3100" b="1" dirty="0" smtClean="0"/>
              <a:t>Ιούλιος 2015 </a:t>
            </a:r>
            <a:r>
              <a:rPr lang="en-GB" sz="3100" b="1" dirty="0" smtClean="0"/>
              <a:t>VS </a:t>
            </a:r>
            <a:r>
              <a:rPr lang="el-GR" sz="3100" b="1" dirty="0" smtClean="0"/>
              <a:t>Ιούλιος 2014 </a:t>
            </a:r>
            <a:r>
              <a:rPr lang="el-GR" dirty="0" smtClean="0"/>
              <a:t/>
            </a:r>
            <a:br>
              <a:rPr lang="el-GR" dirty="0" smtClean="0"/>
            </a:b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5139562-3229-4992-82F3-6DCC0F0F1D69}" type="slidenum">
              <a:rPr lang="en-US" smtClean="0"/>
              <a:pPr>
                <a:defRPr/>
              </a:pPr>
              <a:t>36</a:t>
            </a:fld>
            <a:endParaRPr lang="en-US"/>
          </a:p>
        </p:txBody>
      </p:sp>
      <p:sp>
        <p:nvSpPr>
          <p:cNvPr id="205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2050" name="Chart 3"/>
          <p:cNvGraphicFramePr>
            <a:graphicFrameLocks/>
          </p:cNvGraphicFramePr>
          <p:nvPr/>
        </p:nvGraphicFramePr>
        <p:xfrm>
          <a:off x="231775" y="1597025"/>
          <a:ext cx="8734425" cy="5062538"/>
        </p:xfrm>
        <a:graphic>
          <a:graphicData uri="http://schemas.openxmlformats.org/presentationml/2006/ole">
            <p:oleObj spid="_x0000_s2050" name="Chart" r:id="rId4" imgW="5230821" imgH="2938527" progId="Excel.Chart.8">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19075"/>
            <a:ext cx="8153400" cy="1000125"/>
          </a:xfrm>
        </p:spPr>
        <p:txBody>
          <a:bodyPr>
            <a:normAutofit fontScale="90000"/>
          </a:bodyPr>
          <a:lstStyle/>
          <a:p>
            <a:pPr algn="ctr">
              <a:defRPr/>
            </a:pPr>
            <a:r>
              <a:rPr lang="el-GR" dirty="0" smtClean="0"/>
              <a:t/>
            </a:r>
            <a:br>
              <a:rPr lang="el-GR" dirty="0" smtClean="0"/>
            </a:br>
            <a:r>
              <a:rPr lang="el-GR" sz="3100" dirty="0" smtClean="0"/>
              <a:t> Εξελίξεις στην Αγορά Εργασίας </a:t>
            </a:r>
            <a:br>
              <a:rPr lang="el-GR" sz="3100" dirty="0" smtClean="0"/>
            </a:br>
            <a:r>
              <a:rPr lang="el-GR" sz="3100" b="1" dirty="0" smtClean="0"/>
              <a:t>Ιούλιος 2015 </a:t>
            </a:r>
            <a:r>
              <a:rPr lang="en-GB" sz="3100" b="1" dirty="0" smtClean="0"/>
              <a:t>VS </a:t>
            </a:r>
            <a:r>
              <a:rPr lang="el-GR" sz="3100" b="1" dirty="0" smtClean="0"/>
              <a:t>Ιούλιος 2014 </a:t>
            </a:r>
            <a:r>
              <a:rPr lang="el-GR" dirty="0" smtClean="0"/>
              <a:t/>
            </a:r>
            <a:br>
              <a:rPr lang="el-GR" dirty="0" smtClean="0"/>
            </a:br>
            <a:endParaRPr lang="en-US" dirty="0"/>
          </a:p>
        </p:txBody>
      </p:sp>
      <p:sp>
        <p:nvSpPr>
          <p:cNvPr id="82947" name="Content Placeholder 2"/>
          <p:cNvSpPr>
            <a:spLocks noGrp="1"/>
          </p:cNvSpPr>
          <p:nvPr>
            <p:ph sz="quarter" idx="1"/>
          </p:nvPr>
        </p:nvSpPr>
        <p:spPr>
          <a:xfrm>
            <a:off x="612775" y="1600200"/>
            <a:ext cx="8153400" cy="5005388"/>
          </a:xfrm>
        </p:spPr>
        <p:txBody>
          <a:bodyPr/>
          <a:lstStyle/>
          <a:p>
            <a:pPr algn="just"/>
            <a:r>
              <a:rPr lang="el-GR" smtClean="0"/>
              <a:t>Οι μεγαλύτερες αριθμητικές μειώσεις κατά </a:t>
            </a:r>
            <a:r>
              <a:rPr lang="el-GR" b="1" smtClean="0"/>
              <a:t>τομέα οικονομικής δραστηριότητας</a:t>
            </a:r>
            <a:r>
              <a:rPr lang="el-GR" smtClean="0"/>
              <a:t> σε σύγκριση με τον ίδιο μήνα του 2014 παρουσιάστηκαν στους τομείς</a:t>
            </a:r>
            <a:r>
              <a:rPr lang="en-GB" smtClean="0"/>
              <a:t>:</a:t>
            </a:r>
            <a:endParaRPr lang="el-GR" smtClean="0"/>
          </a:p>
          <a:p>
            <a:pPr lvl="1" algn="just"/>
            <a:r>
              <a:rPr lang="el-GR" smtClean="0"/>
              <a:t>των κατασκευών (κατά 1,265 άτομα) </a:t>
            </a:r>
          </a:p>
          <a:p>
            <a:pPr lvl="1" algn="just"/>
            <a:r>
              <a:rPr lang="el-GR" smtClean="0"/>
              <a:t>του εμπορίου (κατά 943 άτομα)</a:t>
            </a:r>
          </a:p>
          <a:p>
            <a:pPr lvl="1" algn="just"/>
            <a:r>
              <a:rPr lang="el-GR" smtClean="0"/>
              <a:t>της μεταποίησης (κατά 863 άτομα) </a:t>
            </a:r>
          </a:p>
          <a:p>
            <a:pPr lvl="1" algn="just"/>
            <a:r>
              <a:rPr lang="el-GR" smtClean="0"/>
              <a:t>των τραπεζών (κατά 755 άτομα)</a:t>
            </a:r>
          </a:p>
          <a:p>
            <a:pPr lvl="1" algn="just"/>
            <a:r>
              <a:rPr lang="el-GR" smtClean="0"/>
              <a:t>των άλλων υπηρεσιών (κατά 707 άτομα)</a:t>
            </a:r>
          </a:p>
          <a:p>
            <a:pPr lvl="1" algn="just"/>
            <a:endParaRPr lang="el-GR" smtClean="0"/>
          </a:p>
        </p:txBody>
      </p:sp>
      <p:sp>
        <p:nvSpPr>
          <p:cNvPr id="5" name="Slide Number Placeholder 4"/>
          <p:cNvSpPr>
            <a:spLocks noGrp="1"/>
          </p:cNvSpPr>
          <p:nvPr>
            <p:ph type="sldNum" sz="quarter" idx="12"/>
          </p:nvPr>
        </p:nvSpPr>
        <p:spPr/>
        <p:txBody>
          <a:bodyPr>
            <a:normAutofit fontScale="85000" lnSpcReduction="20000"/>
          </a:bodyPr>
          <a:lstStyle/>
          <a:p>
            <a:pPr>
              <a:defRPr/>
            </a:pPr>
            <a:fld id="{C793FC58-AFDC-4A38-8363-235EEE5FD849}"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19075"/>
            <a:ext cx="8153400" cy="1000125"/>
          </a:xfrm>
        </p:spPr>
        <p:txBody>
          <a:bodyPr>
            <a:normAutofit fontScale="90000"/>
          </a:bodyPr>
          <a:lstStyle/>
          <a:p>
            <a:pPr algn="ctr">
              <a:defRPr/>
            </a:pPr>
            <a:r>
              <a:rPr lang="el-GR" dirty="0" smtClean="0"/>
              <a:t/>
            </a:r>
            <a:br>
              <a:rPr lang="el-GR" dirty="0" smtClean="0"/>
            </a:br>
            <a:r>
              <a:rPr lang="el-GR" sz="3100" dirty="0" smtClean="0"/>
              <a:t> Εξελίξεις στην Αγορά Εργασίας </a:t>
            </a:r>
            <a:br>
              <a:rPr lang="el-GR" sz="3100" dirty="0" smtClean="0"/>
            </a:br>
            <a:r>
              <a:rPr lang="el-GR" sz="3100" b="1" dirty="0" smtClean="0"/>
              <a:t>Ιούλιος 2015 </a:t>
            </a:r>
            <a:r>
              <a:rPr lang="en-GB" sz="3100" b="1" dirty="0" smtClean="0"/>
              <a:t>VS </a:t>
            </a:r>
            <a:r>
              <a:rPr lang="el-GR" sz="3100" b="1" dirty="0" smtClean="0"/>
              <a:t>Ιούλιος 2014 </a:t>
            </a:r>
            <a:r>
              <a:rPr lang="el-GR" dirty="0" smtClean="0"/>
              <a:t/>
            </a:r>
            <a:br>
              <a:rPr lang="el-GR" dirty="0" smtClean="0"/>
            </a:b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A9AC1BBA-4F25-48C1-9FBD-115465F23F70}" type="slidenum">
              <a:rPr lang="en-US" smtClean="0"/>
              <a:pPr>
                <a:defRPr/>
              </a:pPr>
              <a:t>38</a:t>
            </a:fld>
            <a:endParaRPr lang="en-US"/>
          </a:p>
        </p:txBody>
      </p:sp>
      <p:sp>
        <p:nvSpPr>
          <p:cNvPr id="307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3074" name="Chart 4"/>
          <p:cNvGraphicFramePr>
            <a:graphicFrameLocks/>
          </p:cNvGraphicFramePr>
          <p:nvPr/>
        </p:nvGraphicFramePr>
        <p:xfrm>
          <a:off x="246063" y="1651000"/>
          <a:ext cx="8666162" cy="5022850"/>
        </p:xfrm>
        <a:graphic>
          <a:graphicData uri="http://schemas.openxmlformats.org/presentationml/2006/ole">
            <p:oleObj spid="_x0000_s3074" name="Chart" r:id="rId4" imgW="5163760" imgH="3151905" progId="Excel.Chart.8">
              <p:embed/>
            </p:oleObj>
          </a:graphicData>
        </a:graphic>
      </p:graphicFrame>
      <p:sp>
        <p:nvSpPr>
          <p:cNvPr id="3078" name="Rectangle 3"/>
          <p:cNvSpPr>
            <a:spLocks noChangeArrowheads="1"/>
          </p:cNvSpPr>
          <p:nvPr/>
        </p:nvSpPr>
        <p:spPr bwMode="auto">
          <a:xfrm>
            <a:off x="0" y="3609975"/>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19075"/>
            <a:ext cx="8153400" cy="1000125"/>
          </a:xfrm>
        </p:spPr>
        <p:txBody>
          <a:bodyPr>
            <a:normAutofit fontScale="90000"/>
          </a:bodyPr>
          <a:lstStyle/>
          <a:p>
            <a:pPr algn="ctr">
              <a:defRPr/>
            </a:pPr>
            <a:r>
              <a:rPr lang="el-GR" dirty="0" smtClean="0"/>
              <a:t/>
            </a:r>
            <a:br>
              <a:rPr lang="el-GR" dirty="0" smtClean="0"/>
            </a:br>
            <a:r>
              <a:rPr lang="el-GR" sz="3100" dirty="0" smtClean="0"/>
              <a:t> Εξελίξεις στην Αγορά Εργασίας </a:t>
            </a:r>
            <a:br>
              <a:rPr lang="el-GR" sz="3100" dirty="0" smtClean="0"/>
            </a:br>
            <a:r>
              <a:rPr lang="el-GR" sz="3100" b="1" dirty="0" smtClean="0"/>
              <a:t>Ιούλιος 2015 </a:t>
            </a:r>
            <a:r>
              <a:rPr lang="en-GB" sz="3100" b="1" dirty="0" smtClean="0"/>
              <a:t>VS </a:t>
            </a:r>
            <a:r>
              <a:rPr lang="el-GR" sz="3100" b="1" dirty="0" smtClean="0"/>
              <a:t>Ιούλιος 2014 </a:t>
            </a:r>
            <a:r>
              <a:rPr lang="el-GR" dirty="0" smtClean="0"/>
              <a:t/>
            </a:r>
            <a:br>
              <a:rPr lang="el-GR" dirty="0" smtClean="0"/>
            </a:br>
            <a:endParaRPr lang="en-US" dirty="0"/>
          </a:p>
        </p:txBody>
      </p:sp>
      <p:sp>
        <p:nvSpPr>
          <p:cNvPr id="83971" name="Content Placeholder 2"/>
          <p:cNvSpPr>
            <a:spLocks noGrp="1"/>
          </p:cNvSpPr>
          <p:nvPr>
            <p:ph sz="quarter" idx="1"/>
          </p:nvPr>
        </p:nvSpPr>
        <p:spPr>
          <a:xfrm>
            <a:off x="612775" y="1600200"/>
            <a:ext cx="8153400" cy="5005388"/>
          </a:xfrm>
        </p:spPr>
        <p:txBody>
          <a:bodyPr/>
          <a:lstStyle/>
          <a:p>
            <a:pPr algn="just"/>
            <a:r>
              <a:rPr lang="el-GR" smtClean="0"/>
              <a:t>Όλες οι ηλικιακές ομάδες παρουσίασαν μείωση ανεργίας με εξαίρεση την </a:t>
            </a:r>
            <a:r>
              <a:rPr lang="el-GR" b="1" smtClean="0"/>
              <a:t>ηλικιακή ομάδα </a:t>
            </a:r>
            <a:r>
              <a:rPr lang="el-GR" smtClean="0"/>
              <a:t>65 ετών και άνω, η οποία παρουσίασε οριακή αύξηση 44 ατόμων. </a:t>
            </a:r>
          </a:p>
          <a:p>
            <a:pPr algn="just"/>
            <a:r>
              <a:rPr lang="el-GR" smtClean="0"/>
              <a:t>Οι μεγαλύτερες μειώσεις παρουσιάστηκαν στις ηλικιακές ομάδες </a:t>
            </a:r>
            <a:r>
              <a:rPr lang="en-GB" smtClean="0"/>
              <a:t>:</a:t>
            </a:r>
            <a:r>
              <a:rPr lang="el-GR" smtClean="0"/>
              <a:t> </a:t>
            </a:r>
          </a:p>
          <a:p>
            <a:pPr lvl="1" algn="just"/>
            <a:r>
              <a:rPr lang="el-GR" smtClean="0"/>
              <a:t>50-59 ετών (κατά 1243 άτομα)</a:t>
            </a:r>
          </a:p>
          <a:p>
            <a:pPr lvl="1" algn="just"/>
            <a:r>
              <a:rPr lang="el-GR" smtClean="0"/>
              <a:t>40-49 ετών (κατά 1022 άτομα)</a:t>
            </a:r>
          </a:p>
          <a:p>
            <a:pPr lvl="1" algn="just"/>
            <a:r>
              <a:rPr lang="el-GR" smtClean="0"/>
              <a:t>25-29 ετών (κατά 1,039 άτομα)</a:t>
            </a:r>
          </a:p>
          <a:p>
            <a:pPr lvl="1" algn="just"/>
            <a:r>
              <a:rPr lang="el-GR" smtClean="0"/>
              <a:t>15-24 ετών (κατά 685 άτομα)</a:t>
            </a:r>
          </a:p>
        </p:txBody>
      </p:sp>
      <p:sp>
        <p:nvSpPr>
          <p:cNvPr id="5" name="Slide Number Placeholder 4"/>
          <p:cNvSpPr>
            <a:spLocks noGrp="1"/>
          </p:cNvSpPr>
          <p:nvPr>
            <p:ph type="sldNum" sz="quarter" idx="12"/>
          </p:nvPr>
        </p:nvSpPr>
        <p:spPr/>
        <p:txBody>
          <a:bodyPr>
            <a:normAutofit fontScale="85000" lnSpcReduction="20000"/>
          </a:bodyPr>
          <a:lstStyle/>
          <a:p>
            <a:pPr>
              <a:defRPr/>
            </a:pPr>
            <a:fld id="{0FC495A3-42A3-49B5-A2CF-55175162B217}"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Autofit/>
          </a:bodyPr>
          <a:lstStyle/>
          <a:p>
            <a:pPr lvl="1" eaLnBrk="1" fontAlgn="auto" hangingPunct="1">
              <a:spcAft>
                <a:spcPts val="0"/>
              </a:spcAft>
              <a:defRPr/>
            </a:pPr>
            <a:r>
              <a:rPr lang="el-GR" sz="3600" kern="1200" dirty="0" smtClean="0">
                <a:latin typeface="+mj-lt"/>
                <a:ea typeface="+mj-ea"/>
                <a:cs typeface="+mj-cs"/>
              </a:rPr>
              <a:t>Ιστορική Αναδρομή (</a:t>
            </a:r>
            <a:r>
              <a:rPr lang="en-US" sz="3600" kern="1200" dirty="0" smtClean="0">
                <a:latin typeface="+mj-lt"/>
                <a:ea typeface="+mj-ea"/>
                <a:cs typeface="+mj-cs"/>
              </a:rPr>
              <a:t>2000 – 201</a:t>
            </a:r>
            <a:r>
              <a:rPr lang="el-GR" sz="3600" kern="1200" dirty="0" smtClean="0">
                <a:latin typeface="+mj-lt"/>
                <a:ea typeface="+mj-ea"/>
                <a:cs typeface="+mj-cs"/>
              </a:rPr>
              <a:t>4)</a:t>
            </a:r>
            <a:endParaRPr lang="en-US" sz="3600" kern="1200" dirty="0">
              <a:latin typeface="+mj-lt"/>
              <a:ea typeface="+mj-ea"/>
              <a:cs typeface="+mj-cs"/>
            </a:endParaRPr>
          </a:p>
        </p:txBody>
      </p:sp>
      <p:sp>
        <p:nvSpPr>
          <p:cNvPr id="4" name="Slide Number Placeholder 3"/>
          <p:cNvSpPr>
            <a:spLocks noGrp="1"/>
          </p:cNvSpPr>
          <p:nvPr>
            <p:ph type="sldNum" sz="quarter" idx="12"/>
          </p:nvPr>
        </p:nvSpPr>
        <p:spPr/>
        <p:txBody>
          <a:bodyPr>
            <a:normAutofit fontScale="85000" lnSpcReduction="20000"/>
          </a:bodyPr>
          <a:lstStyle/>
          <a:p>
            <a:pPr>
              <a:defRPr/>
            </a:pPr>
            <a:fld id="{A567D65B-C597-4285-8F75-B0AFAD61CF9D}" type="slidenum">
              <a:rPr lang="en-US"/>
              <a:pPr>
                <a:defRPr/>
              </a:pPr>
              <a:t>4</a:t>
            </a:fld>
            <a:endParaRPr lang="en-US"/>
          </a:p>
        </p:txBody>
      </p:sp>
      <p:sp>
        <p:nvSpPr>
          <p:cNvPr id="5" name="Content Placeholder 4"/>
          <p:cNvSpPr>
            <a:spLocks noGrp="1"/>
          </p:cNvSpPr>
          <p:nvPr>
            <p:ph sz="quarter" idx="1"/>
          </p:nvPr>
        </p:nvSpPr>
        <p:spPr>
          <a:xfrm>
            <a:off x="612775" y="1600200"/>
            <a:ext cx="8153400" cy="4495800"/>
          </a:xfrm>
        </p:spPr>
        <p:txBody>
          <a:bodyPr>
            <a:normAutofit fontScale="85000" lnSpcReduction="20000"/>
          </a:bodyPr>
          <a:lstStyle/>
          <a:p>
            <a:pPr marL="365125" indent="-255588" eaLnBrk="1" fontAlgn="auto" hangingPunct="1">
              <a:spcBef>
                <a:spcPts val="400"/>
              </a:spcBef>
              <a:spcAft>
                <a:spcPts val="0"/>
              </a:spcAft>
              <a:buSzPct val="68000"/>
              <a:buFont typeface="Wingdings"/>
              <a:buChar char=""/>
              <a:defRPr/>
            </a:pPr>
            <a:r>
              <a:rPr lang="el-GR" sz="2700" dirty="0" smtClean="0"/>
              <a:t>Σημαντική μείωση στην οικονομική ανάπτυξη από το 2009 </a:t>
            </a:r>
            <a:endParaRPr lang="en-GB" sz="2700" dirty="0" smtClean="0"/>
          </a:p>
          <a:p>
            <a:pPr marL="365125" indent="-255588" eaLnBrk="1" fontAlgn="auto" hangingPunct="1">
              <a:spcBef>
                <a:spcPts val="400"/>
              </a:spcBef>
              <a:spcAft>
                <a:spcPts val="0"/>
              </a:spcAft>
              <a:buSzPct val="68000"/>
              <a:buFont typeface="Wingdings"/>
              <a:buChar char=""/>
              <a:defRPr/>
            </a:pPr>
            <a:r>
              <a:rPr lang="el-GR" sz="2700" dirty="0" smtClean="0"/>
              <a:t>Συνεχόμενη αύξηση της ανεργίας </a:t>
            </a:r>
          </a:p>
          <a:p>
            <a:pPr marL="365125" indent="-255588" eaLnBrk="1" fontAlgn="auto" hangingPunct="1">
              <a:spcBef>
                <a:spcPts val="400"/>
              </a:spcBef>
              <a:spcAft>
                <a:spcPts val="0"/>
              </a:spcAft>
              <a:buSzPct val="68000"/>
              <a:buFont typeface="Wingdings"/>
              <a:buChar char=""/>
              <a:defRPr/>
            </a:pPr>
            <a:r>
              <a:rPr lang="el-GR" sz="2700" dirty="0" smtClean="0"/>
              <a:t>Μεταξύ του 2008 και του 2013 η ανεργία από 3.8% έφτασε στο 17.1% συνεπεία της σταδιακής αλλά συνεχούς μείωσης της οικονομικής δραστηριότητας εξαιτίας της οικονομικής ύφεσης.</a:t>
            </a:r>
          </a:p>
          <a:p>
            <a:pPr marL="365125" indent="-255588" eaLnBrk="1" fontAlgn="auto" hangingPunct="1">
              <a:spcBef>
                <a:spcPts val="400"/>
              </a:spcBef>
              <a:spcAft>
                <a:spcPts val="0"/>
              </a:spcAft>
              <a:buSzPct val="68000"/>
              <a:buFont typeface="Wingdings"/>
              <a:buChar char=""/>
              <a:defRPr/>
            </a:pPr>
            <a:r>
              <a:rPr lang="el-GR" sz="2700" dirty="0" smtClean="0">
                <a:solidFill>
                  <a:prstClr val="black"/>
                </a:solidFill>
              </a:rPr>
              <a:t>Σεπτέμβριος 2013: </a:t>
            </a:r>
            <a:endParaRPr lang="en-GB" sz="2700" dirty="0" smtClean="0">
              <a:solidFill>
                <a:prstClr val="black"/>
              </a:solidFill>
            </a:endParaRPr>
          </a:p>
          <a:p>
            <a:pPr marL="685800" lvl="1" indent="-255588" eaLnBrk="1" fontAlgn="auto" hangingPunct="1">
              <a:spcBef>
                <a:spcPts val="400"/>
              </a:spcBef>
              <a:spcAft>
                <a:spcPts val="0"/>
              </a:spcAft>
              <a:buSzPct val="68000"/>
              <a:buFont typeface="Wingdings"/>
              <a:buChar char=""/>
              <a:defRPr/>
            </a:pPr>
            <a:r>
              <a:rPr lang="el-GR" sz="2400" dirty="0" smtClean="0"/>
              <a:t>Εγγεγραμμένοι άνεργοι στη ΔΥΑ – </a:t>
            </a:r>
            <a:r>
              <a:rPr lang="el-GR" sz="2400" dirty="0" smtClean="0">
                <a:solidFill>
                  <a:srgbClr val="FF0000"/>
                </a:solidFill>
              </a:rPr>
              <a:t>47,017</a:t>
            </a:r>
          </a:p>
          <a:p>
            <a:pPr marL="685800" lvl="1" indent="-255588" eaLnBrk="1" fontAlgn="auto" hangingPunct="1">
              <a:spcBef>
                <a:spcPts val="400"/>
              </a:spcBef>
              <a:spcAft>
                <a:spcPts val="0"/>
              </a:spcAft>
              <a:buSzPct val="68000"/>
              <a:buFont typeface="Wingdings"/>
              <a:buChar char=""/>
              <a:defRPr/>
            </a:pPr>
            <a:r>
              <a:rPr lang="el-GR" sz="2400" dirty="0" smtClean="0"/>
              <a:t>EUROSTAT Σύνολο Ανέργων</a:t>
            </a:r>
            <a:r>
              <a:rPr lang="en-GB" sz="2400" dirty="0" smtClean="0"/>
              <a:t>:</a:t>
            </a:r>
            <a:r>
              <a:rPr lang="el-GR" sz="2400" dirty="0" smtClean="0"/>
              <a:t> </a:t>
            </a:r>
            <a:r>
              <a:rPr lang="el-GR" sz="2400" dirty="0" smtClean="0">
                <a:solidFill>
                  <a:srgbClr val="FF0000"/>
                </a:solidFill>
              </a:rPr>
              <a:t>76,000 (17.1%)</a:t>
            </a:r>
          </a:p>
          <a:p>
            <a:pPr marL="365125" indent="-255588" eaLnBrk="1" fontAlgn="auto" hangingPunct="1">
              <a:spcBef>
                <a:spcPts val="400"/>
              </a:spcBef>
              <a:spcAft>
                <a:spcPts val="0"/>
              </a:spcAft>
              <a:buSzPct val="68000"/>
              <a:buFont typeface="Wingdings"/>
              <a:buChar char=""/>
              <a:defRPr/>
            </a:pPr>
            <a:r>
              <a:rPr lang="el-GR" sz="2700" dirty="0" smtClean="0">
                <a:solidFill>
                  <a:prstClr val="black"/>
                </a:solidFill>
              </a:rPr>
              <a:t>Σεπτέμβριος 2014:  </a:t>
            </a:r>
            <a:endParaRPr lang="en-GB" sz="2700" dirty="0" smtClean="0">
              <a:solidFill>
                <a:prstClr val="black"/>
              </a:solidFill>
            </a:endParaRPr>
          </a:p>
          <a:p>
            <a:pPr marL="685800" lvl="1" indent="-255588" eaLnBrk="1" fontAlgn="auto" hangingPunct="1">
              <a:spcBef>
                <a:spcPts val="400"/>
              </a:spcBef>
              <a:spcAft>
                <a:spcPts val="0"/>
              </a:spcAft>
              <a:buSzPct val="68000"/>
              <a:buFont typeface="Wingdings"/>
              <a:buChar char=""/>
              <a:defRPr/>
            </a:pPr>
            <a:r>
              <a:rPr lang="el-GR" sz="2400" dirty="0" smtClean="0"/>
              <a:t>Εγγεγραμμένοι άνεργοι στη ΔΥΑ–</a:t>
            </a:r>
            <a:r>
              <a:rPr lang="el-GR" sz="2400" dirty="0" smtClean="0">
                <a:solidFill>
                  <a:srgbClr val="FF0000"/>
                </a:solidFill>
              </a:rPr>
              <a:t>43,017</a:t>
            </a:r>
          </a:p>
          <a:p>
            <a:pPr marL="685800" lvl="1" indent="-255588" eaLnBrk="1" fontAlgn="auto" hangingPunct="1">
              <a:spcBef>
                <a:spcPts val="400"/>
              </a:spcBef>
              <a:spcAft>
                <a:spcPts val="0"/>
              </a:spcAft>
              <a:buSzPct val="68000"/>
              <a:buFont typeface="Wingdings"/>
              <a:buChar char=""/>
              <a:defRPr/>
            </a:pPr>
            <a:r>
              <a:rPr lang="el-GR" sz="2400" dirty="0" smtClean="0"/>
              <a:t>EUROSTAT Σύνολο Ανέργων</a:t>
            </a:r>
            <a:r>
              <a:rPr lang="en-GB" sz="2400" dirty="0" smtClean="0"/>
              <a:t>:</a:t>
            </a:r>
            <a:r>
              <a:rPr lang="el-GR" sz="2400" dirty="0" smtClean="0"/>
              <a:t> </a:t>
            </a:r>
            <a:r>
              <a:rPr lang="el-GR" sz="2400" dirty="0" smtClean="0">
                <a:solidFill>
                  <a:srgbClr val="FF0000"/>
                </a:solidFill>
              </a:rPr>
              <a:t>66,663 (15.4%)</a:t>
            </a:r>
          </a:p>
          <a:p>
            <a:pPr marL="365125" indent="-255588" eaLnBrk="1" fontAlgn="auto" hangingPunct="1">
              <a:spcBef>
                <a:spcPts val="400"/>
              </a:spcBef>
              <a:spcAft>
                <a:spcPts val="0"/>
              </a:spcAft>
              <a:buSzPct val="68000"/>
              <a:buFont typeface="Wingdings"/>
              <a:buChar char=""/>
              <a:defRPr/>
            </a:pPr>
            <a:r>
              <a:rPr lang="el-GR" sz="2700" b="1" dirty="0" smtClean="0">
                <a:solidFill>
                  <a:prstClr val="black"/>
                </a:solidFill>
              </a:rPr>
              <a:t>Σεπτέμβριος 201</a:t>
            </a:r>
            <a:r>
              <a:rPr lang="en-GB" sz="2700" b="1" dirty="0" smtClean="0">
                <a:solidFill>
                  <a:prstClr val="black"/>
                </a:solidFill>
              </a:rPr>
              <a:t>5</a:t>
            </a:r>
            <a:r>
              <a:rPr lang="el-GR" sz="2700" b="1" dirty="0" smtClean="0">
                <a:solidFill>
                  <a:prstClr val="black"/>
                </a:solidFill>
              </a:rPr>
              <a:t>: </a:t>
            </a:r>
            <a:endParaRPr lang="en-GB" sz="2700" b="1" dirty="0" smtClean="0">
              <a:solidFill>
                <a:prstClr val="black"/>
              </a:solidFill>
            </a:endParaRPr>
          </a:p>
          <a:p>
            <a:pPr marL="685800" lvl="1" indent="-255588" eaLnBrk="1" fontAlgn="auto" hangingPunct="1">
              <a:spcBef>
                <a:spcPts val="400"/>
              </a:spcBef>
              <a:spcAft>
                <a:spcPts val="0"/>
              </a:spcAft>
              <a:buSzPct val="68000"/>
              <a:buFont typeface="Wingdings"/>
              <a:buChar char=""/>
              <a:defRPr/>
            </a:pPr>
            <a:r>
              <a:rPr lang="el-GR" sz="2400" b="1" dirty="0" smtClean="0"/>
              <a:t>Εγγεγραμμένοι άνεργοι στη ΔΥΑ – </a:t>
            </a:r>
            <a:r>
              <a:rPr lang="en-GB" sz="2400" b="1" dirty="0" smtClean="0">
                <a:solidFill>
                  <a:srgbClr val="FF0000"/>
                </a:solidFill>
              </a:rPr>
              <a:t>38</a:t>
            </a:r>
            <a:r>
              <a:rPr lang="el-GR" sz="2400" b="1" dirty="0" smtClean="0">
                <a:solidFill>
                  <a:srgbClr val="FF0000"/>
                </a:solidFill>
              </a:rPr>
              <a:t>,</a:t>
            </a:r>
            <a:r>
              <a:rPr lang="en-GB" sz="2400" b="1" dirty="0" smtClean="0">
                <a:solidFill>
                  <a:srgbClr val="FF0000"/>
                </a:solidFill>
              </a:rPr>
              <a:t>365</a:t>
            </a:r>
            <a:endParaRPr lang="el-GR" sz="2400" b="1" dirty="0" smtClean="0">
              <a:solidFill>
                <a:srgbClr val="FF0000"/>
              </a:solidFill>
            </a:endParaRPr>
          </a:p>
          <a:p>
            <a:pPr marL="685800" lvl="1" indent="-255588" eaLnBrk="1" fontAlgn="auto" hangingPunct="1">
              <a:spcBef>
                <a:spcPts val="400"/>
              </a:spcBef>
              <a:spcAft>
                <a:spcPts val="0"/>
              </a:spcAft>
              <a:buSzPct val="68000"/>
              <a:buFont typeface="Wingdings"/>
              <a:buChar char=""/>
              <a:defRPr/>
            </a:pPr>
            <a:r>
              <a:rPr lang="el-GR" sz="2400" b="1" dirty="0" smtClean="0"/>
              <a:t>EUROSTAT Σύνολο Ανέργων</a:t>
            </a:r>
            <a:r>
              <a:rPr lang="en-GB" sz="2400" b="1" dirty="0" smtClean="0"/>
              <a:t>:</a:t>
            </a:r>
            <a:r>
              <a:rPr lang="el-GR" sz="2400" b="1" dirty="0" smtClean="0"/>
              <a:t> </a:t>
            </a:r>
            <a:r>
              <a:rPr lang="en-GB" sz="2400" b="1" dirty="0" smtClean="0">
                <a:solidFill>
                  <a:srgbClr val="FF0000"/>
                </a:solidFill>
              </a:rPr>
              <a:t>62</a:t>
            </a:r>
            <a:r>
              <a:rPr lang="el-GR" sz="2400" b="1" dirty="0" smtClean="0">
                <a:solidFill>
                  <a:srgbClr val="FF0000"/>
                </a:solidFill>
              </a:rPr>
              <a:t>,</a:t>
            </a:r>
            <a:r>
              <a:rPr lang="en-GB" sz="2400" b="1" dirty="0" smtClean="0">
                <a:solidFill>
                  <a:srgbClr val="FF0000"/>
                </a:solidFill>
              </a:rPr>
              <a:t>643</a:t>
            </a:r>
            <a:r>
              <a:rPr lang="el-GR" sz="2400" b="1" dirty="0" smtClean="0">
                <a:solidFill>
                  <a:srgbClr val="FF0000"/>
                </a:solidFill>
              </a:rPr>
              <a:t>(</a:t>
            </a:r>
            <a:r>
              <a:rPr lang="en-GB" sz="2400" b="1" dirty="0" smtClean="0">
                <a:solidFill>
                  <a:srgbClr val="FF0000"/>
                </a:solidFill>
              </a:rPr>
              <a:t>14</a:t>
            </a:r>
            <a:r>
              <a:rPr lang="el-GR" sz="2400" b="1" dirty="0" smtClean="0">
                <a:solidFill>
                  <a:srgbClr val="FF0000"/>
                </a:solidFill>
              </a:rPr>
              <a:t>.</a:t>
            </a:r>
            <a:r>
              <a:rPr lang="en-GB" sz="2400" b="1" dirty="0" smtClean="0">
                <a:solidFill>
                  <a:srgbClr val="FF0000"/>
                </a:solidFill>
              </a:rPr>
              <a:t>7</a:t>
            </a:r>
            <a:r>
              <a:rPr lang="el-GR" sz="2400" b="1" dirty="0" smtClean="0">
                <a:solidFill>
                  <a:srgbClr val="FF0000"/>
                </a:solidFill>
              </a:rPr>
              <a:t>%)</a:t>
            </a:r>
          </a:p>
          <a:p>
            <a:pPr marL="365125" indent="-255588" eaLnBrk="1" fontAlgn="auto" hangingPunct="1">
              <a:spcBef>
                <a:spcPts val="400"/>
              </a:spcBef>
              <a:spcAft>
                <a:spcPts val="0"/>
              </a:spcAft>
              <a:buSzPct val="68000"/>
              <a:buFont typeface="Wingdings"/>
              <a:buChar char=""/>
              <a:defRPr/>
            </a:pPr>
            <a:endParaRPr lang="en-GB" sz="2700" dirty="0" smtClean="0"/>
          </a:p>
          <a:p>
            <a:pPr marL="320040" indent="-320040" eaLnBrk="1" fontAlgn="auto" hangingPunct="1">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19075"/>
            <a:ext cx="8153400" cy="1000125"/>
          </a:xfrm>
        </p:spPr>
        <p:txBody>
          <a:bodyPr>
            <a:normAutofit fontScale="90000"/>
          </a:bodyPr>
          <a:lstStyle/>
          <a:p>
            <a:pPr algn="ctr">
              <a:defRPr/>
            </a:pPr>
            <a:r>
              <a:rPr lang="el-GR" dirty="0" smtClean="0"/>
              <a:t/>
            </a:r>
            <a:br>
              <a:rPr lang="el-GR" dirty="0" smtClean="0"/>
            </a:br>
            <a:r>
              <a:rPr lang="el-GR" sz="3100" dirty="0" smtClean="0"/>
              <a:t> Εξελίξεις στην Αγορά Εργασίας </a:t>
            </a:r>
            <a:br>
              <a:rPr lang="el-GR" sz="3100" dirty="0" smtClean="0"/>
            </a:br>
            <a:r>
              <a:rPr lang="el-GR" sz="3100" b="1" dirty="0" smtClean="0"/>
              <a:t>Ιούλιος 2015 </a:t>
            </a:r>
            <a:r>
              <a:rPr lang="en-GB" sz="3100" b="1" dirty="0" smtClean="0"/>
              <a:t>VS </a:t>
            </a:r>
            <a:r>
              <a:rPr lang="el-GR" sz="3100" b="1" dirty="0" smtClean="0"/>
              <a:t>Ιούλιος 2014 </a:t>
            </a:r>
            <a:r>
              <a:rPr lang="el-GR" dirty="0" smtClean="0"/>
              <a:t/>
            </a:r>
            <a:br>
              <a:rPr lang="el-GR" dirty="0" smtClean="0"/>
            </a:b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C700E060-B3C6-4C44-9512-B8DD97E12F69}" type="slidenum">
              <a:rPr lang="en-US" smtClean="0"/>
              <a:pPr>
                <a:defRPr/>
              </a:pPr>
              <a:t>40</a:t>
            </a:fld>
            <a:endParaRPr lang="en-US"/>
          </a:p>
        </p:txBody>
      </p:sp>
      <p:sp>
        <p:nvSpPr>
          <p:cNvPr id="410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4098" name="Chart 5"/>
          <p:cNvGraphicFramePr>
            <a:graphicFrameLocks/>
          </p:cNvGraphicFramePr>
          <p:nvPr/>
        </p:nvGraphicFramePr>
        <p:xfrm>
          <a:off x="246063" y="1706563"/>
          <a:ext cx="8624887" cy="4926012"/>
        </p:xfrm>
        <a:graphic>
          <a:graphicData uri="http://schemas.openxmlformats.org/presentationml/2006/ole">
            <p:oleObj spid="_x0000_s4098" name="Chart" r:id="rId4" imgW="5218628" imgH="2682472" progId="Excel.Chart.8">
              <p:embed/>
            </p:oleObj>
          </a:graphicData>
        </a:graphic>
      </p:graphicFrame>
      <p:sp>
        <p:nvSpPr>
          <p:cNvPr id="4102" name="Rectangle 3"/>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19075"/>
            <a:ext cx="8153400" cy="1000125"/>
          </a:xfrm>
        </p:spPr>
        <p:txBody>
          <a:bodyPr>
            <a:normAutofit fontScale="90000"/>
          </a:bodyPr>
          <a:lstStyle/>
          <a:p>
            <a:pPr algn="ctr">
              <a:defRPr/>
            </a:pPr>
            <a:r>
              <a:rPr lang="el-GR" dirty="0" smtClean="0"/>
              <a:t/>
            </a:r>
            <a:br>
              <a:rPr lang="el-GR" dirty="0" smtClean="0"/>
            </a:br>
            <a:r>
              <a:rPr lang="el-GR" sz="3100" dirty="0" smtClean="0"/>
              <a:t> Εξελίξεις στην Αγορά Εργασίας </a:t>
            </a:r>
            <a:br>
              <a:rPr lang="el-GR" sz="3100" dirty="0" smtClean="0"/>
            </a:br>
            <a:r>
              <a:rPr lang="el-GR" sz="3100" b="1" dirty="0" smtClean="0"/>
              <a:t>Ιούλιος 2015 </a:t>
            </a:r>
            <a:r>
              <a:rPr lang="en-GB" sz="3100" b="1" dirty="0" smtClean="0"/>
              <a:t>VS </a:t>
            </a:r>
            <a:r>
              <a:rPr lang="el-GR" sz="3100" b="1" dirty="0" smtClean="0"/>
              <a:t>Ιούλιος 2014 </a:t>
            </a:r>
            <a:r>
              <a:rPr lang="el-GR" dirty="0" smtClean="0"/>
              <a:t/>
            </a:r>
            <a:br>
              <a:rPr lang="el-GR" dirty="0" smtClean="0"/>
            </a:br>
            <a:endParaRPr lang="en-US" dirty="0"/>
          </a:p>
        </p:txBody>
      </p:sp>
      <p:sp>
        <p:nvSpPr>
          <p:cNvPr id="63491" name="Content Placeholder 2"/>
          <p:cNvSpPr>
            <a:spLocks noGrp="1"/>
          </p:cNvSpPr>
          <p:nvPr>
            <p:ph sz="quarter" idx="1"/>
          </p:nvPr>
        </p:nvSpPr>
        <p:spPr>
          <a:xfrm>
            <a:off x="612775" y="1600200"/>
            <a:ext cx="8153400" cy="5005388"/>
          </a:xfrm>
        </p:spPr>
        <p:txBody>
          <a:bodyPr/>
          <a:lstStyle/>
          <a:p>
            <a:pPr marL="319088" lvl="1" indent="-319088" algn="just">
              <a:spcBef>
                <a:spcPts val="700"/>
              </a:spcBef>
              <a:buClr>
                <a:schemeClr val="accent2"/>
              </a:buClr>
              <a:buSzPct val="60000"/>
              <a:buFont typeface="Wingdings" pitchFamily="2" charset="2"/>
              <a:buChar char=""/>
              <a:defRPr/>
            </a:pPr>
            <a:r>
              <a:rPr lang="el-GR" sz="2900" dirty="0" smtClean="0"/>
              <a:t>Εγγεγραμμένοι Άνεργοι κατά επίπεδο μόρφωσης </a:t>
            </a:r>
          </a:p>
          <a:p>
            <a:pPr lvl="1" algn="just">
              <a:defRPr/>
            </a:pPr>
            <a:r>
              <a:rPr lang="el-GR" dirty="0" smtClean="0"/>
              <a:t>Απόφοιτοι δευτεροβάθμιας γενικής ή τεχνικής εκπαίδευσης</a:t>
            </a:r>
            <a:r>
              <a:rPr lang="en-GB" dirty="0" smtClean="0"/>
              <a:t>:</a:t>
            </a:r>
            <a:r>
              <a:rPr lang="el-GR" dirty="0" smtClean="0"/>
              <a:t>  </a:t>
            </a:r>
            <a:r>
              <a:rPr lang="el-GR" dirty="0" smtClean="0">
                <a:solidFill>
                  <a:srgbClr val="FF0000"/>
                </a:solidFill>
              </a:rPr>
              <a:t>47% </a:t>
            </a:r>
            <a:r>
              <a:rPr lang="el-GR" dirty="0" smtClean="0"/>
              <a:t>ή 19,705 άτομα</a:t>
            </a:r>
          </a:p>
          <a:p>
            <a:pPr lvl="1" algn="just">
              <a:defRPr/>
            </a:pPr>
            <a:r>
              <a:rPr lang="el-GR" dirty="0" smtClean="0"/>
              <a:t>Απόφοιτοι τριτοβάθμιας εκπαίδευσης</a:t>
            </a:r>
            <a:r>
              <a:rPr lang="en-GB" dirty="0" smtClean="0"/>
              <a:t>:</a:t>
            </a:r>
            <a:r>
              <a:rPr lang="el-GR" dirty="0" smtClean="0"/>
              <a:t> </a:t>
            </a:r>
            <a:r>
              <a:rPr lang="el-GR" dirty="0" smtClean="0">
                <a:solidFill>
                  <a:srgbClr val="FF0000"/>
                </a:solidFill>
              </a:rPr>
              <a:t>33% </a:t>
            </a:r>
            <a:r>
              <a:rPr lang="el-GR" dirty="0" smtClean="0"/>
              <a:t>ή 13,421 άτομα</a:t>
            </a:r>
          </a:p>
          <a:p>
            <a:pPr lvl="1" algn="just">
              <a:defRPr/>
            </a:pPr>
            <a:r>
              <a:rPr lang="el-GR" dirty="0" smtClean="0"/>
              <a:t>Απόφοιτοι πρωτοβάθμιας εκπαίδευσης</a:t>
            </a:r>
            <a:r>
              <a:rPr lang="en-GB" dirty="0" smtClean="0"/>
              <a:t>: </a:t>
            </a:r>
            <a:r>
              <a:rPr lang="el-GR" dirty="0" smtClean="0">
                <a:solidFill>
                  <a:srgbClr val="FF0000"/>
                </a:solidFill>
              </a:rPr>
              <a:t>18% </a:t>
            </a:r>
            <a:r>
              <a:rPr lang="el-GR" dirty="0" smtClean="0"/>
              <a:t>ή 7,666 άτομα</a:t>
            </a:r>
          </a:p>
        </p:txBody>
      </p:sp>
      <p:sp>
        <p:nvSpPr>
          <p:cNvPr id="5" name="Slide Number Placeholder 4"/>
          <p:cNvSpPr>
            <a:spLocks noGrp="1"/>
          </p:cNvSpPr>
          <p:nvPr>
            <p:ph type="sldNum" sz="quarter" idx="12"/>
          </p:nvPr>
        </p:nvSpPr>
        <p:spPr/>
        <p:txBody>
          <a:bodyPr>
            <a:normAutofit fontScale="85000" lnSpcReduction="20000"/>
          </a:bodyPr>
          <a:lstStyle/>
          <a:p>
            <a:pPr>
              <a:defRPr/>
            </a:pPr>
            <a:fld id="{B60433EF-F3D2-4701-9656-8608BD9625D6}"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19075"/>
            <a:ext cx="8153400" cy="1000125"/>
          </a:xfrm>
        </p:spPr>
        <p:txBody>
          <a:bodyPr>
            <a:normAutofit fontScale="90000"/>
          </a:bodyPr>
          <a:lstStyle/>
          <a:p>
            <a:pPr algn="ctr">
              <a:defRPr/>
            </a:pPr>
            <a:r>
              <a:rPr lang="el-GR" dirty="0" smtClean="0"/>
              <a:t/>
            </a:r>
            <a:br>
              <a:rPr lang="el-GR" dirty="0" smtClean="0"/>
            </a:br>
            <a:r>
              <a:rPr lang="el-GR" sz="3100" dirty="0" smtClean="0"/>
              <a:t> Εξελίξεις στην Αγορά Εργασίας </a:t>
            </a:r>
            <a:br>
              <a:rPr lang="el-GR" sz="3100" dirty="0" smtClean="0"/>
            </a:br>
            <a:r>
              <a:rPr lang="el-GR" sz="3100" b="1" dirty="0" smtClean="0"/>
              <a:t>Ιούλιος 2015 </a:t>
            </a:r>
            <a:r>
              <a:rPr lang="en-GB" sz="3100" b="1" dirty="0" smtClean="0"/>
              <a:t>VS </a:t>
            </a:r>
            <a:r>
              <a:rPr lang="el-GR" sz="3100" b="1" dirty="0" smtClean="0"/>
              <a:t>Ιούλιος 2014 </a:t>
            </a:r>
            <a:r>
              <a:rPr lang="el-GR" dirty="0" smtClean="0"/>
              <a:t/>
            </a:r>
            <a:br>
              <a:rPr lang="el-GR" dirty="0" smtClean="0"/>
            </a:br>
            <a:endParaRPr lang="en-US" dirty="0"/>
          </a:p>
        </p:txBody>
      </p:sp>
      <p:sp>
        <p:nvSpPr>
          <p:cNvPr id="63491" name="Content Placeholder 2"/>
          <p:cNvSpPr>
            <a:spLocks noGrp="1"/>
          </p:cNvSpPr>
          <p:nvPr>
            <p:ph sz="quarter" idx="1"/>
          </p:nvPr>
        </p:nvSpPr>
        <p:spPr>
          <a:xfrm>
            <a:off x="612775" y="1600200"/>
            <a:ext cx="8153400" cy="5005388"/>
          </a:xfrm>
        </p:spPr>
        <p:txBody>
          <a:bodyPr/>
          <a:lstStyle/>
          <a:p>
            <a:pPr marL="319088" lvl="1" indent="-319088" algn="just">
              <a:spcBef>
                <a:spcPts val="700"/>
              </a:spcBef>
              <a:buClr>
                <a:schemeClr val="accent2"/>
              </a:buClr>
              <a:buSzPct val="60000"/>
              <a:buFont typeface="Wingdings" pitchFamily="2" charset="2"/>
              <a:buChar char=""/>
              <a:defRPr/>
            </a:pPr>
            <a:r>
              <a:rPr lang="el-GR" sz="2900" dirty="0" smtClean="0"/>
              <a:t>Εθνοτική Καταγωγή </a:t>
            </a:r>
          </a:p>
          <a:p>
            <a:pPr lvl="1">
              <a:defRPr/>
            </a:pPr>
            <a:r>
              <a:rPr lang="en-GB" dirty="0" smtClean="0"/>
              <a:t>2015 </a:t>
            </a:r>
          </a:p>
          <a:p>
            <a:pPr lvl="2">
              <a:defRPr/>
            </a:pPr>
            <a:r>
              <a:rPr lang="el-GR" dirty="0" smtClean="0"/>
              <a:t>Ελληνοκύπριοι</a:t>
            </a:r>
            <a:r>
              <a:rPr lang="el-GR" b="1" dirty="0" smtClean="0"/>
              <a:t> </a:t>
            </a:r>
            <a:r>
              <a:rPr lang="el-GR" dirty="0" smtClean="0"/>
              <a:t>34,676 (80%)</a:t>
            </a:r>
            <a:endParaRPr lang="en-GB" dirty="0" smtClean="0"/>
          </a:p>
          <a:p>
            <a:pPr lvl="2">
              <a:defRPr/>
            </a:pPr>
            <a:r>
              <a:rPr lang="el-GR" dirty="0" smtClean="0"/>
              <a:t>Ευρωπαίοι πολίτες 3,963 (12%) </a:t>
            </a:r>
            <a:endParaRPr lang="en-GB" dirty="0" smtClean="0"/>
          </a:p>
          <a:p>
            <a:pPr lvl="1">
              <a:defRPr/>
            </a:pPr>
            <a:r>
              <a:rPr lang="en-GB" dirty="0" smtClean="0"/>
              <a:t>2014</a:t>
            </a:r>
            <a:endParaRPr lang="el-GR" dirty="0" smtClean="0"/>
          </a:p>
          <a:p>
            <a:pPr lvl="2">
              <a:defRPr/>
            </a:pPr>
            <a:r>
              <a:rPr lang="el-GR" dirty="0" smtClean="0"/>
              <a:t>Ελληνοκύπριοι</a:t>
            </a:r>
            <a:r>
              <a:rPr lang="el-GR" b="1" dirty="0" smtClean="0"/>
              <a:t> </a:t>
            </a:r>
            <a:r>
              <a:rPr lang="el-GR" dirty="0" smtClean="0"/>
              <a:t>38,701 (73%)</a:t>
            </a:r>
            <a:r>
              <a:rPr lang="en-GB" dirty="0" smtClean="0"/>
              <a:t> </a:t>
            </a:r>
            <a:endParaRPr lang="el-GR" dirty="0" smtClean="0"/>
          </a:p>
          <a:p>
            <a:pPr lvl="2">
              <a:defRPr/>
            </a:pPr>
            <a:r>
              <a:rPr lang="el-GR" dirty="0" smtClean="0"/>
              <a:t>Ευρωπαίοι πολίτες 4,558 ή </a:t>
            </a:r>
            <a:r>
              <a:rPr lang="en-GB" dirty="0" smtClean="0"/>
              <a:t>(</a:t>
            </a:r>
            <a:r>
              <a:rPr lang="el-GR" dirty="0" smtClean="0"/>
              <a:t>17%</a:t>
            </a:r>
            <a:r>
              <a:rPr lang="en-GB" dirty="0" smtClean="0"/>
              <a:t>)</a:t>
            </a:r>
          </a:p>
        </p:txBody>
      </p:sp>
      <p:sp>
        <p:nvSpPr>
          <p:cNvPr id="5" name="Slide Number Placeholder 4"/>
          <p:cNvSpPr>
            <a:spLocks noGrp="1"/>
          </p:cNvSpPr>
          <p:nvPr>
            <p:ph type="sldNum" sz="quarter" idx="12"/>
          </p:nvPr>
        </p:nvSpPr>
        <p:spPr/>
        <p:txBody>
          <a:bodyPr>
            <a:normAutofit fontScale="85000" lnSpcReduction="20000"/>
          </a:bodyPr>
          <a:lstStyle/>
          <a:p>
            <a:pPr>
              <a:defRPr/>
            </a:pPr>
            <a:fld id="{C88B93B2-5E02-4760-BE71-17794EEA3BCA}"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19075"/>
            <a:ext cx="8153400" cy="1000125"/>
          </a:xfrm>
        </p:spPr>
        <p:txBody>
          <a:bodyPr>
            <a:normAutofit fontScale="90000"/>
          </a:bodyPr>
          <a:lstStyle/>
          <a:p>
            <a:pPr algn="ctr">
              <a:defRPr/>
            </a:pPr>
            <a:r>
              <a:rPr lang="el-GR" dirty="0" smtClean="0"/>
              <a:t/>
            </a:r>
            <a:br>
              <a:rPr lang="el-GR" dirty="0" smtClean="0"/>
            </a:br>
            <a:r>
              <a:rPr lang="el-GR" sz="3100" dirty="0" smtClean="0"/>
              <a:t> Εξελίξεις στην Αγορά Εργασίας </a:t>
            </a:r>
            <a:br>
              <a:rPr lang="el-GR" sz="3100" dirty="0" smtClean="0"/>
            </a:br>
            <a:r>
              <a:rPr lang="el-GR" sz="3100" b="1" dirty="0" smtClean="0"/>
              <a:t>Ιούλιος 2015 </a:t>
            </a:r>
            <a:r>
              <a:rPr lang="en-GB" sz="3100" b="1" dirty="0" smtClean="0"/>
              <a:t>VS </a:t>
            </a:r>
            <a:r>
              <a:rPr lang="el-GR" sz="3100" b="1" dirty="0" smtClean="0"/>
              <a:t>Ιούλιος 2014 </a:t>
            </a:r>
            <a:r>
              <a:rPr lang="el-GR" dirty="0" smtClean="0"/>
              <a:t/>
            </a:r>
            <a:br>
              <a:rPr lang="el-GR" dirty="0" smtClean="0"/>
            </a:b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C14C868A-7C15-4DD6-9911-0F064E715ADD}" type="slidenum">
              <a:rPr lang="en-US" smtClean="0"/>
              <a:pPr>
                <a:defRPr/>
              </a:pPr>
              <a:t>43</a:t>
            </a:fld>
            <a:endParaRPr lang="en-US"/>
          </a:p>
        </p:txBody>
      </p:sp>
      <p:sp>
        <p:nvSpPr>
          <p:cNvPr id="512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5122" name="Chart 1"/>
          <p:cNvGraphicFramePr>
            <a:graphicFrameLocks/>
          </p:cNvGraphicFramePr>
          <p:nvPr/>
        </p:nvGraphicFramePr>
        <p:xfrm>
          <a:off x="204788" y="1651000"/>
          <a:ext cx="8748712" cy="5022850"/>
        </p:xfrm>
        <a:graphic>
          <a:graphicData uri="http://schemas.openxmlformats.org/presentationml/2006/ole">
            <p:oleObj spid="_x0000_s5122" name="Chart" r:id="rId4" imgW="5438103" imgH="2950720" progId="Excel.Chart.8">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12775" y="228600"/>
            <a:ext cx="8153400" cy="990600"/>
          </a:xfrm>
        </p:spPr>
        <p:txBody>
          <a:bodyPr/>
          <a:lstStyle/>
          <a:p>
            <a:pPr eaLnBrk="1" hangingPunct="1"/>
            <a:r>
              <a:rPr lang="el-GR" smtClean="0"/>
              <a:t>ΔΥΑ - Κ</a:t>
            </a:r>
            <a:r>
              <a:rPr lang="en-US" smtClean="0"/>
              <a:t>ενές θέσεις εργασίας</a:t>
            </a:r>
          </a:p>
        </p:txBody>
      </p:sp>
      <p:sp>
        <p:nvSpPr>
          <p:cNvPr id="87043" name="Rectangle 3"/>
          <p:cNvSpPr>
            <a:spLocks noGrp="1" noChangeArrowheads="1"/>
          </p:cNvSpPr>
          <p:nvPr>
            <p:ph sz="quarter" idx="1"/>
          </p:nvPr>
        </p:nvSpPr>
        <p:spPr>
          <a:xfrm>
            <a:off x="612775" y="1600200"/>
            <a:ext cx="8153400" cy="4495800"/>
          </a:xfrm>
        </p:spPr>
        <p:txBody>
          <a:bodyPr/>
          <a:lstStyle/>
          <a:p>
            <a:pPr eaLnBrk="1" hangingPunct="1"/>
            <a:endParaRPr lang="el-GR" sz="2400" b="1" smtClean="0"/>
          </a:p>
          <a:p>
            <a:pPr eaLnBrk="1" hangingPunct="1"/>
            <a:r>
              <a:rPr lang="el-GR" sz="2800" smtClean="0"/>
              <a:t>Οι επιπτώσεις της παγκόσμιας οικονομικής κρίσης στην αγορά εργασίας επηρέασαν και τον αριθμό των κενών θέσεων που χειρίζεται η ΔΥΑ Κύπρου.</a:t>
            </a:r>
          </a:p>
          <a:p>
            <a:pPr eaLnBrk="1" hangingPunct="1">
              <a:buFont typeface="Wingdings 3" pitchFamily="18" charset="2"/>
              <a:buNone/>
            </a:pPr>
            <a:endParaRPr lang="el-GR" sz="2800" smtClean="0"/>
          </a:p>
          <a:p>
            <a:pPr eaLnBrk="1" hangingPunct="1">
              <a:lnSpc>
                <a:spcPct val="90000"/>
              </a:lnSpc>
            </a:pPr>
            <a:r>
              <a:rPr lang="el-GR" sz="2800" smtClean="0"/>
              <a:t>Όλες τις κενές θέσεις μπορείτε να τις βρείτε στο διαδικτυακό Σύστημα της ΔΥΑ στα Ελληνικά αλλά και στα Αγγλικά στην ιστοσελίδα: </a:t>
            </a:r>
            <a:r>
              <a:rPr lang="en-GB" sz="2800" u="sng" smtClean="0">
                <a:solidFill>
                  <a:srgbClr val="0000FF"/>
                </a:solidFill>
              </a:rPr>
              <a:t>www.pescps.dl.mlsi.gov.cy</a:t>
            </a:r>
            <a:endParaRPr lang="el-GR" sz="2800" u="sng" smtClean="0">
              <a:solidFill>
                <a:srgbClr val="0000FF"/>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12775" y="228600"/>
            <a:ext cx="8153400" cy="990600"/>
          </a:xfrm>
        </p:spPr>
        <p:txBody>
          <a:bodyPr>
            <a:normAutofit fontScale="90000"/>
          </a:bodyPr>
          <a:lstStyle/>
          <a:p>
            <a:pPr eaLnBrk="1" hangingPunct="1">
              <a:defRPr/>
            </a:pPr>
            <a:r>
              <a:rPr lang="el-GR" dirty="0" smtClean="0"/>
              <a:t>Δαπάνες για ανεργιακό επίδομα</a:t>
            </a:r>
            <a:r>
              <a:rPr lang="en-US" dirty="0" smtClean="0"/>
              <a:t> </a:t>
            </a:r>
            <a:r>
              <a:rPr lang="el-GR" dirty="0" smtClean="0"/>
              <a:t>και Ταμείο πλεονάζοντος προσωπικού </a:t>
            </a:r>
            <a:endParaRPr lang="en-US" dirty="0" smtClean="0"/>
          </a:p>
        </p:txBody>
      </p:sp>
      <p:sp>
        <p:nvSpPr>
          <p:cNvPr id="81925" name="Slide Number Placeholder 4"/>
          <p:cNvSpPr>
            <a:spLocks noGrp="1"/>
          </p:cNvSpPr>
          <p:nvPr>
            <p:ph type="sldNum" sz="quarter" idx="12"/>
          </p:nvPr>
        </p:nvSpPr>
        <p:spPr bwMode="auto">
          <a:ln>
            <a:miter lim="800000"/>
            <a:headEnd/>
            <a:tailEnd/>
          </a:ln>
        </p:spPr>
        <p:txBody>
          <a:bodyPr>
            <a:normAutofit fontScale="85000" lnSpcReduction="20000"/>
          </a:bodyPr>
          <a:lstStyle/>
          <a:p>
            <a:pPr>
              <a:defRPr/>
            </a:pPr>
            <a:fld id="{FD4B671B-865D-47E3-9802-5C967E8CF9EA}" type="slidenum">
              <a:rPr lang="en-US"/>
              <a:pPr>
                <a:defRPr/>
              </a:pPr>
              <a:t>45</a:t>
            </a:fld>
            <a:endParaRPr lang="en-US" dirty="0"/>
          </a:p>
        </p:txBody>
      </p:sp>
      <p:sp>
        <p:nvSpPr>
          <p:cNvPr id="88067" name="Content Placeholder 2"/>
          <p:cNvSpPr>
            <a:spLocks noGrp="1"/>
          </p:cNvSpPr>
          <p:nvPr>
            <p:ph sz="quarter" idx="1"/>
          </p:nvPr>
        </p:nvSpPr>
        <p:spPr>
          <a:xfrm>
            <a:off x="457200" y="1570038"/>
            <a:ext cx="8229600" cy="4967287"/>
          </a:xfrm>
        </p:spPr>
        <p:txBody>
          <a:bodyPr>
            <a:normAutofit fontScale="62500" lnSpcReduction="20000"/>
          </a:bodyPr>
          <a:lstStyle/>
          <a:p>
            <a:pPr marL="320040" indent="-320040" eaLnBrk="1" fontAlgn="auto" hangingPunct="1">
              <a:spcAft>
                <a:spcPts val="0"/>
              </a:spcAft>
              <a:buFont typeface="Wingdings 3" pitchFamily="18" charset="2"/>
              <a:buNone/>
              <a:defRPr/>
            </a:pPr>
            <a:r>
              <a:rPr lang="el-GR" sz="2400" b="1" dirty="0" smtClean="0"/>
              <a:t>Ανεργιακό Επίδομα </a:t>
            </a:r>
          </a:p>
          <a:p>
            <a:pPr marL="320040" indent="-320040" eaLnBrk="1" fontAlgn="auto" hangingPunct="1">
              <a:spcAft>
                <a:spcPts val="0"/>
              </a:spcAft>
              <a:buFont typeface="Wingdings"/>
              <a:buChar char=""/>
              <a:defRPr/>
            </a:pPr>
            <a:r>
              <a:rPr lang="el-GR" sz="2600" dirty="0" smtClean="0"/>
              <a:t>2008</a:t>
            </a:r>
            <a:r>
              <a:rPr lang="en-GB" sz="2600" dirty="0" smtClean="0"/>
              <a:t>: </a:t>
            </a:r>
            <a:r>
              <a:rPr lang="el-GR" sz="2600" dirty="0" smtClean="0"/>
              <a:t>53,4 εκ.  (2007</a:t>
            </a:r>
            <a:r>
              <a:rPr lang="en-GB" sz="2600" dirty="0" smtClean="0"/>
              <a:t>:</a:t>
            </a:r>
            <a:r>
              <a:rPr lang="el-GR" sz="2600" dirty="0" smtClean="0"/>
              <a:t> 54,9 εκ.) </a:t>
            </a:r>
          </a:p>
          <a:p>
            <a:pPr marL="320040" indent="-320040" eaLnBrk="1" fontAlgn="auto" hangingPunct="1">
              <a:spcAft>
                <a:spcPts val="0"/>
              </a:spcAft>
              <a:buFont typeface="Wingdings"/>
              <a:buChar char=""/>
              <a:defRPr/>
            </a:pPr>
            <a:r>
              <a:rPr lang="el-GR" sz="2600" dirty="0" smtClean="0"/>
              <a:t>2009</a:t>
            </a:r>
            <a:r>
              <a:rPr lang="en-US" sz="2600" dirty="0" smtClean="0"/>
              <a:t>: </a:t>
            </a:r>
            <a:r>
              <a:rPr lang="el-GR" sz="2600" dirty="0" smtClean="0"/>
              <a:t>77,9 εκ. </a:t>
            </a:r>
            <a:endParaRPr lang="en-US" sz="2600" dirty="0" smtClean="0"/>
          </a:p>
          <a:p>
            <a:pPr marL="320040" indent="-320040" eaLnBrk="1" fontAlgn="auto" hangingPunct="1">
              <a:spcAft>
                <a:spcPts val="0"/>
              </a:spcAft>
              <a:buFont typeface="Wingdings"/>
              <a:buChar char=""/>
              <a:defRPr/>
            </a:pPr>
            <a:r>
              <a:rPr lang="el-GR" sz="2600" dirty="0" smtClean="0"/>
              <a:t>2010</a:t>
            </a:r>
            <a:r>
              <a:rPr lang="en-US" sz="2600" dirty="0" smtClean="0"/>
              <a:t>:</a:t>
            </a:r>
            <a:r>
              <a:rPr lang="el-GR" sz="2600" dirty="0" smtClean="0"/>
              <a:t> 85,8 εκ. </a:t>
            </a:r>
            <a:endParaRPr lang="en-US" sz="2600" dirty="0" smtClean="0"/>
          </a:p>
          <a:p>
            <a:pPr marL="320040" indent="-320040" eaLnBrk="1" fontAlgn="auto" hangingPunct="1">
              <a:spcAft>
                <a:spcPts val="0"/>
              </a:spcAft>
              <a:buFont typeface="Wingdings"/>
              <a:buChar char=""/>
              <a:defRPr/>
            </a:pPr>
            <a:r>
              <a:rPr lang="el-GR" sz="2600" dirty="0" smtClean="0"/>
              <a:t>2011</a:t>
            </a:r>
            <a:r>
              <a:rPr lang="en-US" sz="2600" dirty="0" smtClean="0"/>
              <a:t>: </a:t>
            </a:r>
            <a:r>
              <a:rPr lang="el-GR" sz="2600" dirty="0" smtClean="0"/>
              <a:t>98,4 εκ. </a:t>
            </a:r>
            <a:endParaRPr lang="en-GB" sz="2600" dirty="0" smtClean="0"/>
          </a:p>
          <a:p>
            <a:pPr marL="320040" indent="-320040" eaLnBrk="1" fontAlgn="auto" hangingPunct="1">
              <a:spcAft>
                <a:spcPts val="0"/>
              </a:spcAft>
              <a:buFont typeface="Wingdings"/>
              <a:buChar char=""/>
              <a:defRPr/>
            </a:pPr>
            <a:r>
              <a:rPr lang="el-GR" sz="2600" dirty="0" smtClean="0"/>
              <a:t>2012</a:t>
            </a:r>
            <a:r>
              <a:rPr lang="en-US" sz="2600" dirty="0" smtClean="0"/>
              <a:t>: </a:t>
            </a:r>
            <a:r>
              <a:rPr lang="el-GR" sz="2600" dirty="0" smtClean="0"/>
              <a:t>124,5 εκ.</a:t>
            </a:r>
            <a:endParaRPr lang="en-GB" sz="2600" dirty="0" smtClean="0"/>
          </a:p>
          <a:p>
            <a:pPr marL="320040" indent="-320040" eaLnBrk="1" fontAlgn="auto" hangingPunct="1">
              <a:spcAft>
                <a:spcPts val="0"/>
              </a:spcAft>
              <a:buFont typeface="Wingdings"/>
              <a:buChar char=""/>
              <a:defRPr/>
            </a:pPr>
            <a:r>
              <a:rPr lang="el-GR" sz="2600" b="1" dirty="0" smtClean="0">
                <a:solidFill>
                  <a:srgbClr val="FF3300"/>
                </a:solidFill>
              </a:rPr>
              <a:t>2013</a:t>
            </a:r>
            <a:r>
              <a:rPr lang="en-US" sz="2600" b="1" dirty="0" smtClean="0">
                <a:solidFill>
                  <a:srgbClr val="FF3300"/>
                </a:solidFill>
              </a:rPr>
              <a:t>: </a:t>
            </a:r>
            <a:r>
              <a:rPr lang="el-GR" sz="2600" b="1" dirty="0" smtClean="0">
                <a:solidFill>
                  <a:srgbClr val="FF3300"/>
                </a:solidFill>
              </a:rPr>
              <a:t>150,2 εκ.</a:t>
            </a:r>
          </a:p>
          <a:p>
            <a:pPr marL="320040" indent="-320040" eaLnBrk="1" fontAlgn="auto" hangingPunct="1">
              <a:spcAft>
                <a:spcPts val="0"/>
              </a:spcAft>
              <a:buFont typeface="Wingdings"/>
              <a:buChar char=""/>
              <a:defRPr/>
            </a:pPr>
            <a:r>
              <a:rPr lang="el-GR" sz="2600" dirty="0" smtClean="0"/>
              <a:t>2014</a:t>
            </a:r>
            <a:r>
              <a:rPr lang="en-GB" sz="2600" dirty="0" smtClean="0"/>
              <a:t>: </a:t>
            </a:r>
            <a:r>
              <a:rPr lang="el-GR" sz="2600" dirty="0" smtClean="0"/>
              <a:t>117,5 εκ. (Λιγότερες αιτήσεις </a:t>
            </a:r>
            <a:r>
              <a:rPr lang="en-GB" sz="2600" dirty="0" smtClean="0"/>
              <a:t>+</a:t>
            </a:r>
            <a:r>
              <a:rPr lang="el-GR" sz="2600" dirty="0" smtClean="0"/>
              <a:t> πιο χαμηλά επιδόματα) </a:t>
            </a:r>
          </a:p>
          <a:p>
            <a:pPr marL="320040" indent="-320040" eaLnBrk="1" fontAlgn="auto" hangingPunct="1">
              <a:spcAft>
                <a:spcPts val="0"/>
              </a:spcAft>
              <a:buFont typeface="Wingdings"/>
              <a:buChar char=""/>
              <a:defRPr/>
            </a:pPr>
            <a:r>
              <a:rPr lang="el-GR" sz="2600" dirty="0" smtClean="0"/>
              <a:t>2015</a:t>
            </a:r>
            <a:r>
              <a:rPr lang="en-GB" sz="2600" dirty="0" smtClean="0"/>
              <a:t>: </a:t>
            </a:r>
            <a:r>
              <a:rPr lang="el-GR" sz="2600" dirty="0" smtClean="0"/>
              <a:t>59,5 εκ. (1</a:t>
            </a:r>
            <a:r>
              <a:rPr lang="el-GR" sz="2600" baseline="30000" dirty="0" smtClean="0"/>
              <a:t>ο</a:t>
            </a:r>
            <a:r>
              <a:rPr lang="el-GR" sz="2600" dirty="0" smtClean="0"/>
              <a:t> Πεντάμηνο 2015)</a:t>
            </a:r>
            <a:endParaRPr lang="en-GB" sz="2600" dirty="0" smtClean="0"/>
          </a:p>
          <a:p>
            <a:pPr marL="320040" indent="-320040" eaLnBrk="1" fontAlgn="auto" hangingPunct="1">
              <a:spcAft>
                <a:spcPts val="0"/>
              </a:spcAft>
              <a:buFont typeface="Wingdings" pitchFamily="2" charset="2"/>
              <a:buNone/>
              <a:defRPr/>
            </a:pPr>
            <a:r>
              <a:rPr lang="el-GR" sz="2400" b="1" dirty="0" smtClean="0"/>
              <a:t>Αποζημίωση λόγω Πλεονασμού </a:t>
            </a:r>
          </a:p>
          <a:p>
            <a:pPr marL="320040" indent="-320040" eaLnBrk="1" fontAlgn="auto" hangingPunct="1">
              <a:spcAft>
                <a:spcPts val="0"/>
              </a:spcAft>
              <a:buFont typeface="Wingdings"/>
              <a:buChar char=""/>
              <a:defRPr/>
            </a:pPr>
            <a:r>
              <a:rPr lang="el-GR" sz="2600" dirty="0" smtClean="0"/>
              <a:t>2008</a:t>
            </a:r>
            <a:r>
              <a:rPr lang="en-GB" sz="2600" dirty="0" smtClean="0"/>
              <a:t>:</a:t>
            </a:r>
            <a:r>
              <a:rPr lang="el-GR" sz="2600" dirty="0" smtClean="0"/>
              <a:t> 17,8 εκ.  (2007</a:t>
            </a:r>
            <a:r>
              <a:rPr lang="en-GB" sz="2600" dirty="0" smtClean="0"/>
              <a:t>:</a:t>
            </a:r>
            <a:r>
              <a:rPr lang="el-GR" sz="2600" dirty="0" smtClean="0"/>
              <a:t> 17εκ.) </a:t>
            </a:r>
          </a:p>
          <a:p>
            <a:pPr marL="320040" indent="-320040" eaLnBrk="1" fontAlgn="auto" hangingPunct="1">
              <a:spcAft>
                <a:spcPts val="0"/>
              </a:spcAft>
              <a:buFont typeface="Wingdings"/>
              <a:buChar char=""/>
              <a:defRPr/>
            </a:pPr>
            <a:r>
              <a:rPr lang="el-GR" sz="2600" dirty="0" smtClean="0"/>
              <a:t>2009</a:t>
            </a:r>
            <a:r>
              <a:rPr lang="en-US" sz="2600" dirty="0" smtClean="0"/>
              <a:t>: </a:t>
            </a:r>
            <a:r>
              <a:rPr lang="el-GR" sz="2600" dirty="0" smtClean="0"/>
              <a:t>18,7 εκ.</a:t>
            </a:r>
          </a:p>
          <a:p>
            <a:pPr marL="320040" indent="-320040" eaLnBrk="1" fontAlgn="auto" hangingPunct="1">
              <a:spcAft>
                <a:spcPts val="0"/>
              </a:spcAft>
              <a:buFont typeface="Wingdings"/>
              <a:buChar char=""/>
              <a:defRPr/>
            </a:pPr>
            <a:r>
              <a:rPr lang="el-GR" sz="2600" dirty="0" smtClean="0"/>
              <a:t>2010</a:t>
            </a:r>
            <a:r>
              <a:rPr lang="en-US" sz="2600" dirty="0" smtClean="0"/>
              <a:t>: </a:t>
            </a:r>
            <a:r>
              <a:rPr lang="el-GR" sz="2600" dirty="0" smtClean="0"/>
              <a:t>27,9 εκ.</a:t>
            </a:r>
          </a:p>
          <a:p>
            <a:pPr marL="320040" indent="-320040" eaLnBrk="1" fontAlgn="auto" hangingPunct="1">
              <a:spcAft>
                <a:spcPts val="0"/>
              </a:spcAft>
              <a:buFont typeface="Wingdings"/>
              <a:buChar char=""/>
              <a:defRPr/>
            </a:pPr>
            <a:r>
              <a:rPr lang="el-GR" sz="2600" dirty="0" smtClean="0"/>
              <a:t>2011</a:t>
            </a:r>
            <a:r>
              <a:rPr lang="en-US" sz="2600" dirty="0" smtClean="0"/>
              <a:t>: </a:t>
            </a:r>
            <a:r>
              <a:rPr lang="el-GR" sz="2600" dirty="0" smtClean="0"/>
              <a:t>31,1 εκ.</a:t>
            </a:r>
          </a:p>
          <a:p>
            <a:pPr marL="320040" indent="-320040" eaLnBrk="1" fontAlgn="auto" hangingPunct="1">
              <a:spcAft>
                <a:spcPts val="0"/>
              </a:spcAft>
              <a:buFont typeface="Wingdings"/>
              <a:buChar char=""/>
              <a:defRPr/>
            </a:pPr>
            <a:r>
              <a:rPr lang="el-GR" sz="2600" dirty="0" smtClean="0"/>
              <a:t>2012</a:t>
            </a:r>
            <a:r>
              <a:rPr lang="en-GB" sz="2600" dirty="0" smtClean="0"/>
              <a:t>:</a:t>
            </a:r>
            <a:r>
              <a:rPr lang="el-GR" sz="2600" dirty="0" smtClean="0"/>
              <a:t> 54,6 εκ. </a:t>
            </a:r>
          </a:p>
          <a:p>
            <a:pPr marL="320040" indent="-320040" eaLnBrk="1" fontAlgn="auto" hangingPunct="1">
              <a:spcAft>
                <a:spcPts val="0"/>
              </a:spcAft>
              <a:buFont typeface="Wingdings"/>
              <a:buChar char=""/>
              <a:defRPr/>
            </a:pPr>
            <a:r>
              <a:rPr lang="el-GR" sz="2600" dirty="0" smtClean="0"/>
              <a:t>2013</a:t>
            </a:r>
            <a:r>
              <a:rPr lang="en-GB" sz="2600" dirty="0" smtClean="0"/>
              <a:t>: </a:t>
            </a:r>
            <a:r>
              <a:rPr lang="el-GR" sz="2600" dirty="0" smtClean="0"/>
              <a:t>90,6 εκ. </a:t>
            </a:r>
            <a:endParaRPr lang="en-GB" sz="2600" dirty="0" smtClean="0"/>
          </a:p>
          <a:p>
            <a:pPr marL="320040" indent="-320040" eaLnBrk="1" fontAlgn="auto" hangingPunct="1">
              <a:spcAft>
                <a:spcPts val="0"/>
              </a:spcAft>
              <a:buFont typeface="Wingdings"/>
              <a:buChar char=""/>
              <a:defRPr/>
            </a:pPr>
            <a:r>
              <a:rPr lang="el-GR" sz="2600" b="1" dirty="0" smtClean="0">
                <a:solidFill>
                  <a:srgbClr val="FF0000"/>
                </a:solidFill>
              </a:rPr>
              <a:t>2014</a:t>
            </a:r>
            <a:r>
              <a:rPr lang="en-GB" sz="2600" b="1" dirty="0" smtClean="0">
                <a:solidFill>
                  <a:srgbClr val="FF0000"/>
                </a:solidFill>
              </a:rPr>
              <a:t>: </a:t>
            </a:r>
            <a:r>
              <a:rPr lang="el-GR" sz="2600" b="1" dirty="0" smtClean="0">
                <a:solidFill>
                  <a:srgbClr val="FF0000"/>
                </a:solidFill>
              </a:rPr>
              <a:t>99,8 εκ.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linds(horizontal)">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067">
                                            <p:txEl>
                                              <p:pRg st="1" end="1"/>
                                            </p:txEl>
                                          </p:spTgt>
                                        </p:tgtEl>
                                        <p:attrNameLst>
                                          <p:attrName>style.visibility</p:attrName>
                                        </p:attrNameLst>
                                      </p:cBhvr>
                                      <p:to>
                                        <p:strVal val="visible"/>
                                      </p:to>
                                    </p:set>
                                    <p:animEffect transition="in" filter="blinds(horizontal)">
                                      <p:cBhvr>
                                        <p:cTn id="12" dur="500"/>
                                        <p:tgtEl>
                                          <p:spTgt spid="88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blinds(horizontal)">
                                      <p:cBhvr>
                                        <p:cTn id="17" dur="500"/>
                                        <p:tgtEl>
                                          <p:spTgt spid="88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animEffect transition="in" filter="blinds(horizontal)">
                                      <p:cBhvr>
                                        <p:cTn id="22" dur="500"/>
                                        <p:tgtEl>
                                          <p:spTgt spid="88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8067">
                                            <p:txEl>
                                              <p:pRg st="4" end="4"/>
                                            </p:txEl>
                                          </p:spTgt>
                                        </p:tgtEl>
                                        <p:attrNameLst>
                                          <p:attrName>style.visibility</p:attrName>
                                        </p:attrNameLst>
                                      </p:cBhvr>
                                      <p:to>
                                        <p:strVal val="visible"/>
                                      </p:to>
                                    </p:set>
                                    <p:animEffect transition="in" filter="blinds(horizontal)">
                                      <p:cBhvr>
                                        <p:cTn id="27" dur="500"/>
                                        <p:tgtEl>
                                          <p:spTgt spid="880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8067">
                                            <p:txEl>
                                              <p:pRg st="5" end="5"/>
                                            </p:txEl>
                                          </p:spTgt>
                                        </p:tgtEl>
                                        <p:attrNameLst>
                                          <p:attrName>style.visibility</p:attrName>
                                        </p:attrNameLst>
                                      </p:cBhvr>
                                      <p:to>
                                        <p:strVal val="visible"/>
                                      </p:to>
                                    </p:set>
                                    <p:animEffect transition="in" filter="blinds(horizontal)">
                                      <p:cBhvr>
                                        <p:cTn id="32" dur="500"/>
                                        <p:tgtEl>
                                          <p:spTgt spid="880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8067">
                                            <p:txEl>
                                              <p:pRg st="6" end="6"/>
                                            </p:txEl>
                                          </p:spTgt>
                                        </p:tgtEl>
                                        <p:attrNameLst>
                                          <p:attrName>style.visibility</p:attrName>
                                        </p:attrNameLst>
                                      </p:cBhvr>
                                      <p:to>
                                        <p:strVal val="visible"/>
                                      </p:to>
                                    </p:set>
                                    <p:animEffect transition="in" filter="blinds(horizontal)">
                                      <p:cBhvr>
                                        <p:cTn id="37" dur="500"/>
                                        <p:tgtEl>
                                          <p:spTgt spid="880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8067">
                                            <p:txEl>
                                              <p:pRg st="7" end="7"/>
                                            </p:txEl>
                                          </p:spTgt>
                                        </p:tgtEl>
                                        <p:attrNameLst>
                                          <p:attrName>style.visibility</p:attrName>
                                        </p:attrNameLst>
                                      </p:cBhvr>
                                      <p:to>
                                        <p:strVal val="visible"/>
                                      </p:to>
                                    </p:set>
                                    <p:animEffect transition="in" filter="blinds(horizontal)">
                                      <p:cBhvr>
                                        <p:cTn id="42" dur="500"/>
                                        <p:tgtEl>
                                          <p:spTgt spid="8806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8067">
                                            <p:txEl>
                                              <p:pRg st="8" end="8"/>
                                            </p:txEl>
                                          </p:spTgt>
                                        </p:tgtEl>
                                        <p:attrNameLst>
                                          <p:attrName>style.visibility</p:attrName>
                                        </p:attrNameLst>
                                      </p:cBhvr>
                                      <p:to>
                                        <p:strVal val="visible"/>
                                      </p:to>
                                    </p:set>
                                    <p:animEffect transition="in" filter="blinds(horizontal)">
                                      <p:cBhvr>
                                        <p:cTn id="47" dur="500"/>
                                        <p:tgtEl>
                                          <p:spTgt spid="8806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88067">
                                            <p:txEl>
                                              <p:pRg st="9" end="9"/>
                                            </p:txEl>
                                          </p:spTgt>
                                        </p:tgtEl>
                                        <p:attrNameLst>
                                          <p:attrName>style.visibility</p:attrName>
                                        </p:attrNameLst>
                                      </p:cBhvr>
                                      <p:to>
                                        <p:strVal val="visible"/>
                                      </p:to>
                                    </p:set>
                                    <p:animEffect transition="in" filter="blinds(horizontal)">
                                      <p:cBhvr>
                                        <p:cTn id="52" dur="500"/>
                                        <p:tgtEl>
                                          <p:spTgt spid="8806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8067">
                                            <p:txEl>
                                              <p:pRg st="10" end="10"/>
                                            </p:txEl>
                                          </p:spTgt>
                                        </p:tgtEl>
                                        <p:attrNameLst>
                                          <p:attrName>style.visibility</p:attrName>
                                        </p:attrNameLst>
                                      </p:cBhvr>
                                      <p:to>
                                        <p:strVal val="visible"/>
                                      </p:to>
                                    </p:set>
                                    <p:animEffect transition="in" filter="blinds(horizontal)">
                                      <p:cBhvr>
                                        <p:cTn id="57" dur="500"/>
                                        <p:tgtEl>
                                          <p:spTgt spid="88067">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88067">
                                            <p:txEl>
                                              <p:pRg st="11" end="11"/>
                                            </p:txEl>
                                          </p:spTgt>
                                        </p:tgtEl>
                                        <p:attrNameLst>
                                          <p:attrName>style.visibility</p:attrName>
                                        </p:attrNameLst>
                                      </p:cBhvr>
                                      <p:to>
                                        <p:strVal val="visible"/>
                                      </p:to>
                                    </p:set>
                                    <p:animEffect transition="in" filter="blinds(horizontal)">
                                      <p:cBhvr>
                                        <p:cTn id="62" dur="500"/>
                                        <p:tgtEl>
                                          <p:spTgt spid="88067">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88067">
                                            <p:txEl>
                                              <p:pRg st="12" end="12"/>
                                            </p:txEl>
                                          </p:spTgt>
                                        </p:tgtEl>
                                        <p:attrNameLst>
                                          <p:attrName>style.visibility</p:attrName>
                                        </p:attrNameLst>
                                      </p:cBhvr>
                                      <p:to>
                                        <p:strVal val="visible"/>
                                      </p:to>
                                    </p:set>
                                    <p:animEffect transition="in" filter="blinds(horizontal)">
                                      <p:cBhvr>
                                        <p:cTn id="67" dur="500"/>
                                        <p:tgtEl>
                                          <p:spTgt spid="88067">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88067">
                                            <p:txEl>
                                              <p:pRg st="13" end="13"/>
                                            </p:txEl>
                                          </p:spTgt>
                                        </p:tgtEl>
                                        <p:attrNameLst>
                                          <p:attrName>style.visibility</p:attrName>
                                        </p:attrNameLst>
                                      </p:cBhvr>
                                      <p:to>
                                        <p:strVal val="visible"/>
                                      </p:to>
                                    </p:set>
                                    <p:animEffect transition="in" filter="blinds(horizontal)">
                                      <p:cBhvr>
                                        <p:cTn id="72" dur="500"/>
                                        <p:tgtEl>
                                          <p:spTgt spid="88067">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88067">
                                            <p:txEl>
                                              <p:pRg st="14" end="14"/>
                                            </p:txEl>
                                          </p:spTgt>
                                        </p:tgtEl>
                                        <p:attrNameLst>
                                          <p:attrName>style.visibility</p:attrName>
                                        </p:attrNameLst>
                                      </p:cBhvr>
                                      <p:to>
                                        <p:strVal val="visible"/>
                                      </p:to>
                                    </p:set>
                                    <p:animEffect transition="in" filter="blinds(horizontal)">
                                      <p:cBhvr>
                                        <p:cTn id="77" dur="500"/>
                                        <p:tgtEl>
                                          <p:spTgt spid="88067">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88067">
                                            <p:txEl>
                                              <p:pRg st="15" end="15"/>
                                            </p:txEl>
                                          </p:spTgt>
                                        </p:tgtEl>
                                        <p:attrNameLst>
                                          <p:attrName>style.visibility</p:attrName>
                                        </p:attrNameLst>
                                      </p:cBhvr>
                                      <p:to>
                                        <p:strVal val="visible"/>
                                      </p:to>
                                    </p:set>
                                    <p:animEffect transition="in" filter="blinds(horizontal)">
                                      <p:cBhvr>
                                        <p:cTn id="82" dur="500"/>
                                        <p:tgtEl>
                                          <p:spTgt spid="88067">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88067">
                                            <p:txEl>
                                              <p:pRg st="16" end="16"/>
                                            </p:txEl>
                                          </p:spTgt>
                                        </p:tgtEl>
                                        <p:attrNameLst>
                                          <p:attrName>style.visibility</p:attrName>
                                        </p:attrNameLst>
                                      </p:cBhvr>
                                      <p:to>
                                        <p:strVal val="visible"/>
                                      </p:to>
                                    </p:set>
                                    <p:animEffect transition="in" filter="blinds(horizontal)">
                                      <p:cBhvr>
                                        <p:cTn id="87" dur="500"/>
                                        <p:tgtEl>
                                          <p:spTgt spid="8806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1"/>
          <p:cNvPicPr>
            <a:picLocks noChangeAspect="1" noChangeArrowheads="1"/>
          </p:cNvPicPr>
          <p:nvPr/>
        </p:nvPicPr>
        <p:blipFill>
          <a:blip r:embed="rId2" cstate="print"/>
          <a:srcRect/>
          <a:stretch>
            <a:fillRect/>
          </a:stretch>
        </p:blipFill>
        <p:spPr bwMode="auto">
          <a:xfrm>
            <a:off x="206375" y="2327275"/>
            <a:ext cx="8747125" cy="3527425"/>
          </a:xfrm>
          <a:prstGeom prst="rect">
            <a:avLst/>
          </a:prstGeom>
          <a:noFill/>
          <a:ln w="9525">
            <a:noFill/>
            <a:miter lim="800000"/>
            <a:headEnd/>
            <a:tailEnd/>
          </a:ln>
        </p:spPr>
      </p:pic>
      <p:sp>
        <p:nvSpPr>
          <p:cNvPr id="89091" name="Title 1"/>
          <p:cNvSpPr>
            <a:spLocks noGrp="1"/>
          </p:cNvSpPr>
          <p:nvPr>
            <p:ph type="title"/>
          </p:nvPr>
        </p:nvSpPr>
        <p:spPr>
          <a:xfrm>
            <a:off x="612775" y="228600"/>
            <a:ext cx="8153400" cy="990600"/>
          </a:xfrm>
        </p:spPr>
        <p:txBody>
          <a:bodyPr/>
          <a:lstStyle/>
          <a:p>
            <a:r>
              <a:rPr lang="el-GR" smtClean="0"/>
              <a:t>Ανεργία στην ΕΕ </a:t>
            </a:r>
            <a:r>
              <a:rPr lang="en-GB" smtClean="0"/>
              <a:t>– </a:t>
            </a:r>
            <a:r>
              <a:rPr lang="el-GR" u="sng" smtClean="0">
                <a:solidFill>
                  <a:srgbClr val="FF0000"/>
                </a:solidFill>
              </a:rPr>
              <a:t>Αύγουστος 2015</a:t>
            </a:r>
            <a:endParaRPr lang="en-US" smtClean="0"/>
          </a:p>
        </p:txBody>
      </p:sp>
      <p:sp>
        <p:nvSpPr>
          <p:cNvPr id="5" name="Slide Number Placeholder 4"/>
          <p:cNvSpPr>
            <a:spLocks noGrp="1"/>
          </p:cNvSpPr>
          <p:nvPr>
            <p:ph type="sldNum" sz="quarter" idx="12"/>
          </p:nvPr>
        </p:nvSpPr>
        <p:spPr/>
        <p:txBody>
          <a:bodyPr>
            <a:normAutofit fontScale="85000" lnSpcReduction="20000"/>
          </a:bodyPr>
          <a:lstStyle/>
          <a:p>
            <a:pPr>
              <a:defRPr/>
            </a:pPr>
            <a:fld id="{68125276-A2B6-4AAB-88C8-9491900D9598}" type="slidenum">
              <a:rPr lang="en-US" smtClean="0"/>
              <a:pPr>
                <a:defRPr/>
              </a:pPr>
              <a:t>46</a:t>
            </a:fld>
            <a:endParaRPr lang="en-US" dirty="0"/>
          </a:p>
        </p:txBody>
      </p:sp>
      <p:cxnSp>
        <p:nvCxnSpPr>
          <p:cNvPr id="9" name="Straight Arrow Connector 8"/>
          <p:cNvCxnSpPr/>
          <p:nvPr/>
        </p:nvCxnSpPr>
        <p:spPr>
          <a:xfrm rot="5400000">
            <a:off x="7301707" y="2607469"/>
            <a:ext cx="969962" cy="1270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612775" y="228600"/>
            <a:ext cx="8153400" cy="990600"/>
          </a:xfrm>
        </p:spPr>
        <p:txBody>
          <a:bodyPr/>
          <a:lstStyle/>
          <a:p>
            <a:pPr eaLnBrk="1" hangingPunct="1"/>
            <a:r>
              <a:rPr lang="el-GR" smtClean="0"/>
              <a:t>Ανεργία στην ΕΕ </a:t>
            </a:r>
            <a:r>
              <a:rPr lang="en-GB" smtClean="0"/>
              <a:t>– </a:t>
            </a:r>
            <a:r>
              <a:rPr lang="el-GR" u="sng" smtClean="0">
                <a:solidFill>
                  <a:srgbClr val="FF0000"/>
                </a:solidFill>
              </a:rPr>
              <a:t>Αύγουστος 2015</a:t>
            </a:r>
            <a:endParaRPr lang="en-US" u="sng" smtClean="0">
              <a:solidFill>
                <a:srgbClr val="FF0000"/>
              </a:solidFill>
            </a:endParaRPr>
          </a:p>
        </p:txBody>
      </p:sp>
      <p:sp>
        <p:nvSpPr>
          <p:cNvPr id="67588" name="Slide Number Placeholder 4"/>
          <p:cNvSpPr>
            <a:spLocks noGrp="1"/>
          </p:cNvSpPr>
          <p:nvPr>
            <p:ph type="sldNum" sz="quarter" idx="12"/>
          </p:nvPr>
        </p:nvSpPr>
        <p:spPr bwMode="auto">
          <a:ln>
            <a:miter lim="800000"/>
            <a:headEnd/>
            <a:tailEnd/>
          </a:ln>
        </p:spPr>
        <p:txBody>
          <a:bodyPr>
            <a:normAutofit fontScale="85000" lnSpcReduction="20000"/>
          </a:bodyPr>
          <a:lstStyle/>
          <a:p>
            <a:pPr>
              <a:defRPr/>
            </a:pPr>
            <a:fld id="{97E844F4-47F9-4742-BE75-179491AD2EEC}" type="slidenum">
              <a:rPr lang="en-US"/>
              <a:pPr>
                <a:defRPr/>
              </a:pPr>
              <a:t>47</a:t>
            </a:fld>
            <a:endParaRPr lang="en-US" dirty="0"/>
          </a:p>
        </p:txBody>
      </p:sp>
      <p:sp>
        <p:nvSpPr>
          <p:cNvPr id="67587" name="Content Placeholder 2"/>
          <p:cNvSpPr>
            <a:spLocks noGrp="1"/>
          </p:cNvSpPr>
          <p:nvPr>
            <p:ph sz="quarter" idx="1"/>
          </p:nvPr>
        </p:nvSpPr>
        <p:spPr>
          <a:xfrm>
            <a:off x="457200" y="1597025"/>
            <a:ext cx="8229600" cy="5076825"/>
          </a:xfrm>
        </p:spPr>
        <p:txBody>
          <a:bodyPr>
            <a:normAutofit fontScale="70000" lnSpcReduction="20000"/>
          </a:bodyPr>
          <a:lstStyle/>
          <a:p>
            <a:pPr marL="320040" indent="-320040" eaLnBrk="1" fontAlgn="auto" hangingPunct="1">
              <a:spcAft>
                <a:spcPts val="0"/>
              </a:spcAft>
              <a:buFont typeface="Wingdings"/>
              <a:buChar char=""/>
              <a:defRPr/>
            </a:pPr>
            <a:r>
              <a:rPr lang="el-GR" dirty="0" smtClean="0"/>
              <a:t>Στην ΕΕ η ανεργία μειώθηκε στα ακόλουθα επίπεδα</a:t>
            </a:r>
            <a:r>
              <a:rPr lang="en-GB" dirty="0" smtClean="0"/>
              <a:t>:</a:t>
            </a:r>
            <a:r>
              <a:rPr lang="el-GR" dirty="0" smtClean="0"/>
              <a:t> </a:t>
            </a:r>
          </a:p>
          <a:p>
            <a:pPr marL="640715" lvl="1" indent="-320040" eaLnBrk="1" fontAlgn="auto" hangingPunct="1">
              <a:spcAft>
                <a:spcPts val="0"/>
              </a:spcAft>
              <a:buFont typeface="Wingdings"/>
              <a:buChar char=""/>
              <a:defRPr/>
            </a:pPr>
            <a:r>
              <a:rPr lang="en-GB" b="1" dirty="0" smtClean="0">
                <a:latin typeface="Calibri" pitchFamily="34" charset="0"/>
              </a:rPr>
              <a:t>EU28</a:t>
            </a:r>
            <a:r>
              <a:rPr lang="en-GB" b="1" dirty="0" smtClean="0"/>
              <a:t>:</a:t>
            </a:r>
            <a:r>
              <a:rPr lang="el-GR" b="1" dirty="0" smtClean="0"/>
              <a:t> </a:t>
            </a:r>
            <a:r>
              <a:rPr lang="en-GB" b="1" dirty="0" smtClean="0">
                <a:latin typeface="Calibri" pitchFamily="34" charset="0"/>
              </a:rPr>
              <a:t>9.5% </a:t>
            </a:r>
          </a:p>
          <a:p>
            <a:pPr marL="915352" lvl="2" indent="-320040" eaLnBrk="1" fontAlgn="auto" hangingPunct="1">
              <a:spcAft>
                <a:spcPts val="0"/>
              </a:spcAft>
              <a:buFont typeface="Wingdings"/>
              <a:buChar char=""/>
              <a:defRPr/>
            </a:pPr>
            <a:r>
              <a:rPr lang="el-GR" dirty="0" smtClean="0"/>
              <a:t>Αύγουστος 2014</a:t>
            </a:r>
            <a:r>
              <a:rPr lang="en-GB" dirty="0" smtClean="0"/>
              <a:t>:</a:t>
            </a:r>
            <a:r>
              <a:rPr lang="el-GR" dirty="0" smtClean="0"/>
              <a:t> 10,1%</a:t>
            </a:r>
            <a:endParaRPr lang="en-GB" dirty="0" smtClean="0"/>
          </a:p>
          <a:p>
            <a:pPr marL="915352" lvl="2" indent="-320040" eaLnBrk="1" fontAlgn="auto" hangingPunct="1">
              <a:spcAft>
                <a:spcPts val="0"/>
              </a:spcAft>
              <a:buFont typeface="Wingdings"/>
              <a:buChar char=""/>
              <a:defRPr/>
            </a:pPr>
            <a:r>
              <a:rPr lang="el-GR" dirty="0" smtClean="0"/>
              <a:t>Αύγουστος 2013</a:t>
            </a:r>
            <a:r>
              <a:rPr lang="en-GB" dirty="0" smtClean="0"/>
              <a:t>: </a:t>
            </a:r>
            <a:r>
              <a:rPr lang="el-GR" dirty="0" smtClean="0"/>
              <a:t>10,8%</a:t>
            </a:r>
            <a:endParaRPr lang="en-GB" dirty="0" smtClean="0"/>
          </a:p>
          <a:p>
            <a:pPr marL="640715" lvl="1" indent="-320040" eaLnBrk="1" fontAlgn="auto" hangingPunct="1">
              <a:spcAft>
                <a:spcPts val="0"/>
              </a:spcAft>
              <a:buFont typeface="Wingdings"/>
              <a:buChar char=""/>
              <a:defRPr/>
            </a:pPr>
            <a:r>
              <a:rPr lang="en-GB" b="1" dirty="0" smtClean="0">
                <a:latin typeface="Calibri" pitchFamily="34" charset="0"/>
              </a:rPr>
              <a:t>E</a:t>
            </a:r>
            <a:r>
              <a:rPr lang="el-GR" b="1" dirty="0" smtClean="0"/>
              <a:t>Α19</a:t>
            </a:r>
            <a:r>
              <a:rPr lang="en-GB" b="1" dirty="0" smtClean="0">
                <a:latin typeface="Calibri" pitchFamily="34" charset="0"/>
              </a:rPr>
              <a:t>: 11% </a:t>
            </a:r>
          </a:p>
          <a:p>
            <a:pPr marL="915352" lvl="2" indent="-320040" eaLnBrk="1" fontAlgn="auto" hangingPunct="1">
              <a:spcAft>
                <a:spcPts val="0"/>
              </a:spcAft>
              <a:buFont typeface="Wingdings"/>
              <a:buChar char=""/>
              <a:defRPr/>
            </a:pPr>
            <a:r>
              <a:rPr lang="el-GR" dirty="0" smtClean="0"/>
              <a:t>Αύγουστος 2014</a:t>
            </a:r>
            <a:r>
              <a:rPr lang="en-GB" dirty="0" smtClean="0"/>
              <a:t>:</a:t>
            </a:r>
            <a:r>
              <a:rPr lang="el-GR" dirty="0" smtClean="0"/>
              <a:t> 1</a:t>
            </a:r>
            <a:r>
              <a:rPr lang="en-GB" dirty="0" smtClean="0"/>
              <a:t>1</a:t>
            </a:r>
            <a:r>
              <a:rPr lang="el-GR" dirty="0" smtClean="0"/>
              <a:t>,</a:t>
            </a:r>
            <a:r>
              <a:rPr lang="en-GB" dirty="0" smtClean="0"/>
              <a:t>5</a:t>
            </a:r>
            <a:r>
              <a:rPr lang="el-GR" dirty="0" smtClean="0"/>
              <a:t>%</a:t>
            </a:r>
            <a:endParaRPr lang="en-GB" dirty="0" smtClean="0"/>
          </a:p>
          <a:p>
            <a:pPr marL="915352" lvl="2" indent="-320040" eaLnBrk="1" fontAlgn="auto" hangingPunct="1">
              <a:spcAft>
                <a:spcPts val="0"/>
              </a:spcAft>
              <a:buFont typeface="Wingdings"/>
              <a:buChar char=""/>
              <a:defRPr/>
            </a:pPr>
            <a:r>
              <a:rPr lang="el-GR" dirty="0" smtClean="0"/>
              <a:t>Αύγουστος 2013</a:t>
            </a:r>
            <a:r>
              <a:rPr lang="en-GB" dirty="0" smtClean="0"/>
              <a:t>: </a:t>
            </a:r>
            <a:r>
              <a:rPr lang="el-GR" dirty="0" smtClean="0"/>
              <a:t>1</a:t>
            </a:r>
            <a:r>
              <a:rPr lang="en-GB" dirty="0" smtClean="0"/>
              <a:t>2</a:t>
            </a:r>
            <a:r>
              <a:rPr lang="el-GR" dirty="0" smtClean="0"/>
              <a:t>%</a:t>
            </a:r>
            <a:endParaRPr lang="en-GB" dirty="0" smtClean="0"/>
          </a:p>
          <a:p>
            <a:pPr marL="320040" indent="-320040" eaLnBrk="1" fontAlgn="auto" hangingPunct="1">
              <a:spcAft>
                <a:spcPts val="0"/>
              </a:spcAft>
              <a:buFont typeface="Wingdings 3" pitchFamily="18" charset="2"/>
              <a:buNone/>
              <a:defRPr/>
            </a:pPr>
            <a:endParaRPr lang="el-GR" dirty="0" smtClean="0"/>
          </a:p>
          <a:p>
            <a:pPr marL="320040" indent="-320040" eaLnBrk="1" fontAlgn="auto" hangingPunct="1">
              <a:spcAft>
                <a:spcPts val="0"/>
              </a:spcAft>
              <a:buFont typeface="Wingdings"/>
              <a:buChar char=""/>
              <a:defRPr/>
            </a:pPr>
            <a:r>
              <a:rPr lang="el-GR" dirty="0" smtClean="0"/>
              <a:t>Ο αριθμός των ανέργων υπολογίζεται στα </a:t>
            </a:r>
            <a:r>
              <a:rPr lang="en-GB" dirty="0" smtClean="0"/>
              <a:t>23</a:t>
            </a:r>
            <a:r>
              <a:rPr lang="el-GR" dirty="0" smtClean="0"/>
              <a:t>εκ. στο σύνολο της ΕΕ με τα </a:t>
            </a:r>
            <a:r>
              <a:rPr lang="en-GB" dirty="0" smtClean="0"/>
              <a:t>17</a:t>
            </a:r>
            <a:r>
              <a:rPr lang="el-GR" dirty="0" smtClean="0"/>
              <a:t>,</a:t>
            </a:r>
            <a:r>
              <a:rPr lang="en-GB" dirty="0" smtClean="0"/>
              <a:t>6</a:t>
            </a:r>
            <a:r>
              <a:rPr lang="el-GR" dirty="0" smtClean="0"/>
              <a:t> εκ. να είναι στην ευρωζώνη. </a:t>
            </a:r>
          </a:p>
          <a:p>
            <a:pPr marL="320040" indent="-320040" eaLnBrk="1" fontAlgn="auto" hangingPunct="1">
              <a:spcAft>
                <a:spcPts val="0"/>
              </a:spcAft>
              <a:buFont typeface="Wingdings 3" pitchFamily="18" charset="2"/>
              <a:buNone/>
              <a:defRPr/>
            </a:pPr>
            <a:endParaRPr lang="el-GR" dirty="0" smtClean="0"/>
          </a:p>
          <a:p>
            <a:pPr marL="320040" indent="-320040" eaLnBrk="1" fontAlgn="auto" hangingPunct="1">
              <a:spcAft>
                <a:spcPts val="0"/>
              </a:spcAft>
              <a:buFont typeface="Wingdings"/>
              <a:buChar char=""/>
              <a:defRPr/>
            </a:pPr>
            <a:r>
              <a:rPr lang="el-GR" dirty="0" smtClean="0"/>
              <a:t>Μεταξύ των κρατών μελών της ΕΕ, το μικρότερο ποσοστό ανεργίας έχει η Γερμανία (4,5%). </a:t>
            </a:r>
          </a:p>
          <a:p>
            <a:pPr marL="320040" indent="-320040" eaLnBrk="1" fontAlgn="auto" hangingPunct="1">
              <a:spcAft>
                <a:spcPts val="0"/>
              </a:spcAft>
              <a:buFont typeface="Wingdings 3" pitchFamily="18" charset="2"/>
              <a:buNone/>
              <a:defRPr/>
            </a:pPr>
            <a:endParaRPr lang="el-GR" dirty="0" smtClean="0"/>
          </a:p>
          <a:p>
            <a:pPr marL="320040" indent="-320040" eaLnBrk="1" fontAlgn="auto" hangingPunct="1">
              <a:spcAft>
                <a:spcPts val="0"/>
              </a:spcAft>
              <a:buFont typeface="Wingdings"/>
              <a:buChar char=""/>
              <a:defRPr/>
            </a:pPr>
            <a:r>
              <a:rPr lang="el-GR" dirty="0" smtClean="0"/>
              <a:t>Αντίθετα, το μεγαλύτερο πρόβλημα το αντιμετωπίζει η Ελλάδα (25.2% - Ιούνιος 2015) και η Ισπανία (22,2%).  </a:t>
            </a:r>
            <a:endParaRPr lang="en-US" dirty="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8610" name="Title 1"/>
          <p:cNvSpPr>
            <a:spLocks noGrp="1"/>
          </p:cNvSpPr>
          <p:nvPr>
            <p:ph type="title"/>
          </p:nvPr>
        </p:nvSpPr>
        <p:spPr>
          <a:xfrm>
            <a:off x="512763" y="3281363"/>
            <a:ext cx="8229600" cy="854075"/>
          </a:xfrm>
        </p:spPr>
        <p:txBody>
          <a:bodyPr>
            <a:noAutofit/>
          </a:bodyPr>
          <a:lstStyle/>
          <a:p>
            <a:pPr algn="ctr" eaLnBrk="1" fontAlgn="auto" hangingPunct="1">
              <a:spcAft>
                <a:spcPts val="0"/>
              </a:spcAft>
              <a:defRPr/>
            </a:pPr>
            <a:r>
              <a:rPr lang="el-GR" sz="4000" b="1" dirty="0" smtClean="0">
                <a:solidFill>
                  <a:schemeClr val="bg2">
                    <a:lumMod val="25000"/>
                  </a:schemeClr>
                </a:solidFill>
              </a:rPr>
              <a:t>Ευχαριστώ για την προσοχή σας!!! </a:t>
            </a:r>
            <a:endParaRPr lang="en-US" sz="4000" b="1" dirty="0" smtClean="0">
              <a:solidFill>
                <a:schemeClr val="bg2">
                  <a:lumMod val="25000"/>
                </a:schemeClr>
              </a:solidFill>
            </a:endParaRPr>
          </a:p>
        </p:txBody>
      </p:sp>
      <p:sp>
        <p:nvSpPr>
          <p:cNvPr id="185348" name="Slide Number Placeholder 4"/>
          <p:cNvSpPr>
            <a:spLocks noGrp="1"/>
          </p:cNvSpPr>
          <p:nvPr>
            <p:ph type="sldNum" sz="quarter" idx="12"/>
          </p:nvPr>
        </p:nvSpPr>
        <p:spPr bwMode="auto">
          <a:ln>
            <a:miter lim="800000"/>
            <a:headEnd/>
            <a:tailEnd/>
          </a:ln>
        </p:spPr>
        <p:txBody>
          <a:bodyPr>
            <a:normAutofit fontScale="85000" lnSpcReduction="20000"/>
          </a:bodyPr>
          <a:lstStyle/>
          <a:p>
            <a:pPr>
              <a:defRPr/>
            </a:pPr>
            <a:fld id="{4C02B946-F77B-42D5-87C1-B216F5C00053}" type="slidenum">
              <a:rPr lang="en-US"/>
              <a:pPr>
                <a:defRPr/>
              </a:pPr>
              <a:t>48</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lstStyle/>
          <a:p>
            <a:r>
              <a:rPr lang="el-GR" smtClean="0"/>
              <a:t>Ανεργία – Εργ. Δυναμικό – Ποσοστά </a:t>
            </a:r>
            <a:endParaRPr lang="en-US" smtClean="0"/>
          </a:p>
        </p:txBody>
      </p:sp>
      <p:sp>
        <p:nvSpPr>
          <p:cNvPr id="33795" name="Content Placeholder 2"/>
          <p:cNvSpPr>
            <a:spLocks noGrp="1"/>
          </p:cNvSpPr>
          <p:nvPr>
            <p:ph sz="quarter" idx="1"/>
          </p:nvPr>
        </p:nvSpPr>
        <p:spPr>
          <a:xfrm>
            <a:off x="612775" y="1600200"/>
            <a:ext cx="8204200" cy="5073650"/>
          </a:xfrm>
        </p:spPr>
        <p:txBody>
          <a:bodyPr/>
          <a:lstStyle/>
          <a:p>
            <a:pPr algn="just"/>
            <a:r>
              <a:rPr lang="el-GR" sz="2400" smtClean="0">
                <a:solidFill>
                  <a:srgbClr val="0000FF"/>
                </a:solidFill>
              </a:rPr>
              <a:t>Ανεργία</a:t>
            </a:r>
            <a:r>
              <a:rPr lang="el-GR" sz="2400" smtClean="0"/>
              <a:t> είναι η κατάσταση ενός ατόμου, που, ενώ είναι ικανό, πρόθυμο και διαθέσιμο να απασχοληθεί, δεν δύναται να βρει εργασία.</a:t>
            </a:r>
          </a:p>
          <a:p>
            <a:pPr algn="just"/>
            <a:r>
              <a:rPr lang="el-GR" sz="2400" smtClean="0"/>
              <a:t>Το </a:t>
            </a:r>
            <a:r>
              <a:rPr lang="el-GR" sz="2400" smtClean="0">
                <a:solidFill>
                  <a:srgbClr val="0000FF"/>
                </a:solidFill>
              </a:rPr>
              <a:t>εργατικό δυναμικό </a:t>
            </a:r>
            <a:r>
              <a:rPr lang="el-GR" sz="2400" smtClean="0"/>
              <a:t>αποτελείται από όσους έχουν εργασία (απασχολούμενοι) και εκείνους που δεν απασχολούνται (άνεργοι) αλλά έχουν δηλώσει ότι επιθυμούν και είναι διαθέσιμοι να εργασθούν.</a:t>
            </a:r>
          </a:p>
          <a:p>
            <a:pPr algn="just"/>
            <a:r>
              <a:rPr lang="el-GR" sz="2400" smtClean="0"/>
              <a:t>Το </a:t>
            </a:r>
            <a:r>
              <a:rPr lang="el-GR" sz="2400" smtClean="0">
                <a:solidFill>
                  <a:srgbClr val="0000FF"/>
                </a:solidFill>
              </a:rPr>
              <a:t>ποσοστό ανεργίας </a:t>
            </a:r>
            <a:r>
              <a:rPr lang="el-GR" sz="2400" smtClean="0"/>
              <a:t>είναι ο αριθμός των ανέργων διαιρούμενος με το σύνολο του εργατικού δυναμικού.</a:t>
            </a:r>
          </a:p>
          <a:p>
            <a:endParaRPr lang="en-US" smtClean="0"/>
          </a:p>
          <a:p>
            <a:pPr>
              <a:buFont typeface="Wingdings" pitchFamily="2" charset="2"/>
              <a:buNone/>
            </a:pPr>
            <a:endParaRPr lang="en-US" smtClean="0"/>
          </a:p>
        </p:txBody>
      </p:sp>
      <p:sp>
        <p:nvSpPr>
          <p:cNvPr id="5" name="Slide Number Placeholder 4"/>
          <p:cNvSpPr>
            <a:spLocks noGrp="1"/>
          </p:cNvSpPr>
          <p:nvPr>
            <p:ph type="sldNum" sz="quarter" idx="12"/>
          </p:nvPr>
        </p:nvSpPr>
        <p:spPr/>
        <p:txBody>
          <a:bodyPr>
            <a:normAutofit fontScale="85000" lnSpcReduction="20000"/>
          </a:bodyPr>
          <a:lstStyle/>
          <a:p>
            <a:pPr>
              <a:defRPr/>
            </a:pPr>
            <a:fld id="{CD2E6375-C5D0-4CD1-B316-0F67938E9A15}"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7"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12775" y="228600"/>
            <a:ext cx="8153400" cy="990600"/>
          </a:xfrm>
        </p:spPr>
        <p:txBody>
          <a:bodyPr/>
          <a:lstStyle/>
          <a:p>
            <a:pPr eaLnBrk="1" hangingPunct="1"/>
            <a:r>
              <a:rPr lang="el-GR" smtClean="0"/>
              <a:t>Ποσοστό Ανέργων και Απασχολουμένων </a:t>
            </a:r>
            <a:endParaRPr lang="en-US" smtClean="0"/>
          </a:p>
        </p:txBody>
      </p:sp>
      <p:sp>
        <p:nvSpPr>
          <p:cNvPr id="43013" name="Slide Number Placeholder 4"/>
          <p:cNvSpPr>
            <a:spLocks noGrp="1"/>
          </p:cNvSpPr>
          <p:nvPr>
            <p:ph type="sldNum" sz="quarter" idx="12"/>
          </p:nvPr>
        </p:nvSpPr>
        <p:spPr bwMode="auto">
          <a:ln>
            <a:miter lim="800000"/>
            <a:headEnd/>
            <a:tailEnd/>
          </a:ln>
        </p:spPr>
        <p:txBody>
          <a:bodyPr>
            <a:normAutofit fontScale="85000" lnSpcReduction="20000"/>
          </a:bodyPr>
          <a:lstStyle/>
          <a:p>
            <a:pPr>
              <a:defRPr/>
            </a:pPr>
            <a:fld id="{F2262AAB-CD27-4E9E-B69C-E57D55FD523A}" type="slidenum">
              <a:rPr lang="en-US"/>
              <a:pPr>
                <a:defRPr/>
              </a:pPr>
              <a:t>6</a:t>
            </a:fld>
            <a:endParaRPr lang="en-US"/>
          </a:p>
        </p:txBody>
      </p:sp>
      <p:sp>
        <p:nvSpPr>
          <p:cNvPr id="43011" name="Content Placeholder 2"/>
          <p:cNvSpPr>
            <a:spLocks noGrp="1"/>
          </p:cNvSpPr>
          <p:nvPr>
            <p:ph sz="quarter" idx="1"/>
          </p:nvPr>
        </p:nvSpPr>
        <p:spPr>
          <a:xfrm>
            <a:off x="612775" y="1600200"/>
            <a:ext cx="8153400" cy="4495800"/>
          </a:xfrm>
        </p:spPr>
        <p:txBody>
          <a:bodyPr>
            <a:normAutofit fontScale="92500" lnSpcReduction="10000"/>
          </a:bodyPr>
          <a:lstStyle/>
          <a:p>
            <a:pPr marL="320040" indent="-320040" algn="just" eaLnBrk="1" fontAlgn="auto" hangingPunct="1">
              <a:spcAft>
                <a:spcPts val="0"/>
              </a:spcAft>
              <a:buFont typeface="Wingdings"/>
              <a:buChar char=""/>
              <a:defRPr/>
            </a:pPr>
            <a:r>
              <a:rPr lang="el-GR" dirty="0" smtClean="0"/>
              <a:t>Ο πληθυσμός μιας χώρας, τόσο στις απογραφές όσο και στις ειδικές στατιστικές έρευνες, κατατάσσεται σε τρεις κατηγορίες:</a:t>
            </a:r>
          </a:p>
          <a:p>
            <a:pPr marL="640080" lvl="1" indent="-274320" algn="just" eaLnBrk="1" fontAlgn="auto" hangingPunct="1">
              <a:spcAft>
                <a:spcPts val="0"/>
              </a:spcAft>
              <a:buFont typeface="Wingdings 2"/>
              <a:buChar char=""/>
              <a:defRPr/>
            </a:pPr>
            <a:r>
              <a:rPr lang="el-GR" dirty="0" smtClean="0"/>
              <a:t>στους απασχολούμενους,</a:t>
            </a:r>
          </a:p>
          <a:p>
            <a:pPr marL="640080" lvl="1" indent="-274320" algn="just" eaLnBrk="1" fontAlgn="auto" hangingPunct="1">
              <a:spcAft>
                <a:spcPts val="0"/>
              </a:spcAft>
              <a:buFont typeface="Wingdings 2"/>
              <a:buChar char=""/>
              <a:defRPr/>
            </a:pPr>
            <a:r>
              <a:rPr lang="el-GR" dirty="0" smtClean="0"/>
              <a:t>στους ανέργους και </a:t>
            </a:r>
          </a:p>
          <a:p>
            <a:pPr marL="640080" lvl="1" indent="-274320" algn="just" eaLnBrk="1" fontAlgn="auto" hangingPunct="1">
              <a:spcAft>
                <a:spcPts val="0"/>
              </a:spcAft>
              <a:buFont typeface="Wingdings 2"/>
              <a:buChar char=""/>
              <a:defRPr/>
            </a:pPr>
            <a:r>
              <a:rPr lang="el-GR" dirty="0" smtClean="0"/>
              <a:t>σε εκείνους που δεν ανήκουν στο εργατικό δυναμικό.</a:t>
            </a:r>
          </a:p>
          <a:p>
            <a:pPr marL="320040" indent="-320040" algn="just" eaLnBrk="1" fontAlgn="auto" hangingPunct="1">
              <a:spcAft>
                <a:spcPts val="0"/>
              </a:spcAft>
              <a:buFont typeface="Wingdings"/>
              <a:buChar char=""/>
              <a:defRPr/>
            </a:pPr>
            <a:r>
              <a:rPr lang="el-GR" dirty="0" smtClean="0"/>
              <a:t>Όλα τα άτομα μιας οικονομίας τα οποία </a:t>
            </a:r>
            <a:r>
              <a:rPr lang="el-GR" u="sng" dirty="0" smtClean="0"/>
              <a:t>είναι ικανά να εργασθούν</a:t>
            </a:r>
            <a:r>
              <a:rPr lang="el-GR" dirty="0" smtClean="0"/>
              <a:t> και είναι ηλικίας από 1</a:t>
            </a:r>
            <a:r>
              <a:rPr lang="en-GB" dirty="0" smtClean="0"/>
              <a:t>5</a:t>
            </a:r>
            <a:r>
              <a:rPr lang="el-GR" dirty="0" smtClean="0"/>
              <a:t> μέχρι 65 ετών, αποτελούν το εργατικό δυναμικό της. Ενώ, εκείνα που έχουν ηλικία μεγαλύτερη των 65 και μικρότερη των 1</a:t>
            </a:r>
            <a:r>
              <a:rPr lang="en-GB" dirty="0" smtClean="0"/>
              <a:t>5</a:t>
            </a:r>
            <a:r>
              <a:rPr lang="el-GR" dirty="0" smtClean="0"/>
              <a:t> ετών δεν αποτελούν μέρος του εργατικού δυναμικού. </a:t>
            </a:r>
          </a:p>
          <a:p>
            <a:pPr marL="320040" indent="-320040" eaLnBrk="1" fontAlgn="auto" hangingPunct="1">
              <a:spcAft>
                <a:spcPts val="0"/>
              </a:spcAft>
              <a:buFont typeface="Wingdings"/>
              <a:buChar char=""/>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12775" y="228600"/>
            <a:ext cx="8153400" cy="990600"/>
          </a:xfrm>
        </p:spPr>
        <p:txBody>
          <a:bodyPr/>
          <a:lstStyle/>
          <a:p>
            <a:pPr eaLnBrk="1" hangingPunct="1"/>
            <a:r>
              <a:rPr lang="el-GR" smtClean="0"/>
              <a:t>Ποσοστό Ανέργων και Απασχολουμένων </a:t>
            </a:r>
            <a:endParaRPr lang="en-US" smtClean="0"/>
          </a:p>
        </p:txBody>
      </p:sp>
      <p:sp>
        <p:nvSpPr>
          <p:cNvPr id="44037" name="Slide Number Placeholder 4"/>
          <p:cNvSpPr>
            <a:spLocks noGrp="1"/>
          </p:cNvSpPr>
          <p:nvPr>
            <p:ph type="sldNum" sz="quarter" idx="12"/>
          </p:nvPr>
        </p:nvSpPr>
        <p:spPr bwMode="auto">
          <a:ln>
            <a:miter lim="800000"/>
            <a:headEnd/>
            <a:tailEnd/>
          </a:ln>
        </p:spPr>
        <p:txBody>
          <a:bodyPr>
            <a:normAutofit fontScale="85000" lnSpcReduction="20000"/>
          </a:bodyPr>
          <a:lstStyle/>
          <a:p>
            <a:pPr>
              <a:defRPr/>
            </a:pPr>
            <a:fld id="{B39D8A7A-9E27-4ABA-84E2-A27CD9402604}" type="slidenum">
              <a:rPr lang="en-US"/>
              <a:pPr>
                <a:defRPr/>
              </a:pPr>
              <a:t>7</a:t>
            </a:fld>
            <a:endParaRPr lang="en-US"/>
          </a:p>
        </p:txBody>
      </p:sp>
      <p:sp>
        <p:nvSpPr>
          <p:cNvPr id="54276" name="Content Placeholder 2"/>
          <p:cNvSpPr>
            <a:spLocks noGrp="1"/>
          </p:cNvSpPr>
          <p:nvPr>
            <p:ph sz="quarter" idx="1"/>
          </p:nvPr>
        </p:nvSpPr>
        <p:spPr>
          <a:xfrm>
            <a:off x="612775" y="1600200"/>
            <a:ext cx="8153400" cy="4495800"/>
          </a:xfrm>
        </p:spPr>
        <p:txBody>
          <a:bodyPr/>
          <a:lstStyle/>
          <a:p>
            <a:pPr algn="just" eaLnBrk="1" hangingPunct="1"/>
            <a:r>
              <a:rPr lang="el-GR" smtClean="0"/>
              <a:t>Από τα άτομα του εργατικού δυναμικού, άλλα απασχολούνται και άλλα όχι. </a:t>
            </a:r>
          </a:p>
          <a:p>
            <a:pPr lvl="1" indent="-319088" algn="just" eaLnBrk="1" hangingPunct="1">
              <a:buFont typeface="Wingdings" pitchFamily="2" charset="2"/>
              <a:buChar char=""/>
            </a:pPr>
            <a:r>
              <a:rPr lang="el-GR" smtClean="0"/>
              <a:t>Όσα έχουν οποιαδήποτε απασχόληση αποτελούν τους απασχολούμενους</a:t>
            </a:r>
          </a:p>
          <a:p>
            <a:pPr lvl="1" indent="-319088" algn="just" eaLnBrk="1" hangingPunct="1">
              <a:buFont typeface="Wingdings" pitchFamily="2" charset="2"/>
              <a:buChar char=""/>
            </a:pPr>
            <a:r>
              <a:rPr lang="el-GR" smtClean="0"/>
              <a:t>Όσα δεν απασχολούνται αλλά είναι σε θέση και επιθυμούν να εργασθούν αποτελούν τους ανέργους.</a:t>
            </a:r>
          </a:p>
          <a:p>
            <a:pPr algn="just" eaLnBrk="1" hangingPunct="1"/>
            <a:r>
              <a:rPr lang="el-GR" smtClean="0"/>
              <a:t>Η ανεργία μετριέται σαν ποσοστό του εργατικού δυναμικού. </a:t>
            </a:r>
          </a:p>
          <a:p>
            <a:pPr eaLnBrk="1" hangingPunct="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12775" y="228600"/>
            <a:ext cx="8153400" cy="990600"/>
          </a:xfrm>
        </p:spPr>
        <p:txBody>
          <a:bodyPr/>
          <a:lstStyle/>
          <a:p>
            <a:pPr eaLnBrk="1" hangingPunct="1"/>
            <a:r>
              <a:rPr lang="el-GR" smtClean="0"/>
              <a:t>Κατηγόριες Ανεργίας</a:t>
            </a:r>
            <a:endParaRPr lang="en-US" smtClean="0"/>
          </a:p>
        </p:txBody>
      </p:sp>
      <p:sp>
        <p:nvSpPr>
          <p:cNvPr id="41989" name="Slide Number Placeholder 4"/>
          <p:cNvSpPr>
            <a:spLocks noGrp="1"/>
          </p:cNvSpPr>
          <p:nvPr>
            <p:ph type="sldNum" sz="quarter" idx="12"/>
          </p:nvPr>
        </p:nvSpPr>
        <p:spPr bwMode="auto">
          <a:ln>
            <a:miter lim="800000"/>
            <a:headEnd/>
            <a:tailEnd/>
          </a:ln>
        </p:spPr>
        <p:txBody>
          <a:bodyPr>
            <a:normAutofit fontScale="85000" lnSpcReduction="20000"/>
          </a:bodyPr>
          <a:lstStyle/>
          <a:p>
            <a:pPr>
              <a:defRPr/>
            </a:pPr>
            <a:fld id="{0D7FF592-882D-4CFF-8023-7299D7B5D97E}" type="slidenum">
              <a:rPr lang="en-US"/>
              <a:pPr>
                <a:defRPr/>
              </a:pPr>
              <a:t>8</a:t>
            </a:fld>
            <a:endParaRPr lang="en-US"/>
          </a:p>
        </p:txBody>
      </p:sp>
      <p:sp>
        <p:nvSpPr>
          <p:cNvPr id="3" name="Content Placeholder 2"/>
          <p:cNvSpPr>
            <a:spLocks noGrp="1"/>
          </p:cNvSpPr>
          <p:nvPr>
            <p:ph sz="quarter" idx="1"/>
          </p:nvPr>
        </p:nvSpPr>
        <p:spPr>
          <a:xfrm>
            <a:off x="973138" y="2655888"/>
            <a:ext cx="7256462" cy="184785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2500"/>
          </a:bodyPr>
          <a:lstStyle/>
          <a:p>
            <a:pPr marL="320040" indent="-320040" algn="just" eaLnBrk="1" fontAlgn="auto" hangingPunct="1">
              <a:spcAft>
                <a:spcPts val="0"/>
              </a:spcAft>
              <a:buFont typeface="Wingdings 3" pitchFamily="18" charset="2"/>
              <a:buNone/>
              <a:defRPr/>
            </a:pPr>
            <a:r>
              <a:rPr lang="el-GR" dirty="0" smtClean="0"/>
              <a:t>	Η ανεργία ανάλογα με το αίτιο το οποίο την προκαλεί, παίρνει διάφορες μορφές, η κάθε μία από τις οποίες παρουσιάζει διάφορα προβλήματα λιγότερο ή περισσότερο σοβαρά.</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12775" y="228600"/>
            <a:ext cx="8153400" cy="990600"/>
          </a:xfrm>
        </p:spPr>
        <p:txBody>
          <a:bodyPr/>
          <a:lstStyle/>
          <a:p>
            <a:pPr eaLnBrk="1" hangingPunct="1"/>
            <a:r>
              <a:rPr lang="el-GR" smtClean="0"/>
              <a:t>Κατηγόριες Ανεργίας</a:t>
            </a:r>
            <a:endParaRPr lang="en-US" smtClean="0"/>
          </a:p>
        </p:txBody>
      </p:sp>
      <p:sp>
        <p:nvSpPr>
          <p:cNvPr id="46085" name="Slide Number Placeholder 4"/>
          <p:cNvSpPr>
            <a:spLocks noGrp="1"/>
          </p:cNvSpPr>
          <p:nvPr>
            <p:ph type="sldNum" sz="quarter" idx="12"/>
          </p:nvPr>
        </p:nvSpPr>
        <p:spPr bwMode="auto">
          <a:ln>
            <a:miter lim="800000"/>
            <a:headEnd/>
            <a:tailEnd/>
          </a:ln>
        </p:spPr>
        <p:txBody>
          <a:bodyPr>
            <a:normAutofit fontScale="85000" lnSpcReduction="20000"/>
          </a:bodyPr>
          <a:lstStyle/>
          <a:p>
            <a:pPr>
              <a:defRPr/>
            </a:pPr>
            <a:fld id="{C850C7EF-C676-49AD-9E42-83AA7247A647}" type="slidenum">
              <a:rPr lang="en-US"/>
              <a:pPr>
                <a:defRPr/>
              </a:pPr>
              <a:t>9</a:t>
            </a:fld>
            <a:endParaRPr lang="en-US"/>
          </a:p>
        </p:txBody>
      </p:sp>
      <p:sp>
        <p:nvSpPr>
          <p:cNvPr id="46083" name="Content Placeholder 2"/>
          <p:cNvSpPr>
            <a:spLocks noGrp="1"/>
          </p:cNvSpPr>
          <p:nvPr>
            <p:ph sz="quarter" idx="1"/>
          </p:nvPr>
        </p:nvSpPr>
        <p:spPr>
          <a:xfrm>
            <a:off x="612775" y="1600200"/>
            <a:ext cx="8153400" cy="4495800"/>
          </a:xfrm>
        </p:spPr>
        <p:txBody>
          <a:bodyPr>
            <a:normAutofit/>
          </a:bodyPr>
          <a:lstStyle/>
          <a:p>
            <a:pPr marL="514350" indent="-514350" eaLnBrk="1" fontAlgn="auto" hangingPunct="1">
              <a:spcAft>
                <a:spcPts val="0"/>
              </a:spcAft>
              <a:buFont typeface="+mj-lt"/>
              <a:buAutoNum type="arabicPeriod"/>
              <a:defRPr/>
            </a:pPr>
            <a:r>
              <a:rPr lang="el-GR" b="1" dirty="0" smtClean="0"/>
              <a:t>Ανεργία τριβής </a:t>
            </a:r>
            <a:r>
              <a:rPr lang="el-GR" sz="2400" b="1" dirty="0" smtClean="0">
                <a:solidFill>
                  <a:srgbClr val="0000FF"/>
                </a:solidFill>
              </a:rPr>
              <a:t>(Κύκλος Ζωής / Μετακίνηση / Καριέρα)</a:t>
            </a:r>
            <a:endParaRPr lang="en-US" sz="2400" b="1" dirty="0" smtClean="0">
              <a:solidFill>
                <a:srgbClr val="0000FF"/>
              </a:solidFill>
            </a:endParaRPr>
          </a:p>
          <a:p>
            <a:pPr marL="514350" indent="-514350" eaLnBrk="1" fontAlgn="auto" hangingPunct="1">
              <a:spcAft>
                <a:spcPts val="0"/>
              </a:spcAft>
              <a:buFont typeface="+mj-lt"/>
              <a:buAutoNum type="arabicPeriod"/>
              <a:defRPr/>
            </a:pPr>
            <a:r>
              <a:rPr lang="el-GR" b="1" dirty="0" smtClean="0"/>
              <a:t>Δομική / Διαρθρωτική ανεργία </a:t>
            </a:r>
            <a:r>
              <a:rPr lang="el-GR" sz="2400" b="1" dirty="0" smtClean="0">
                <a:solidFill>
                  <a:srgbClr val="0000FF"/>
                </a:solidFill>
              </a:rPr>
              <a:t>(Τεχνολογικές Μεταβολές, κλάδοι προσφοράς και ζήτησης) </a:t>
            </a:r>
            <a:endParaRPr lang="en-US" sz="2400" b="1" dirty="0" smtClean="0"/>
          </a:p>
          <a:p>
            <a:pPr marL="514350" indent="-514350" eaLnBrk="1" fontAlgn="auto" hangingPunct="1">
              <a:spcAft>
                <a:spcPts val="0"/>
              </a:spcAft>
              <a:buFont typeface="+mj-lt"/>
              <a:buAutoNum type="arabicPeriod"/>
              <a:defRPr/>
            </a:pPr>
            <a:r>
              <a:rPr lang="el-GR" b="1" dirty="0" smtClean="0"/>
              <a:t>Κυκλική ανεργία </a:t>
            </a:r>
            <a:r>
              <a:rPr lang="el-GR" sz="2400" b="1" dirty="0" smtClean="0">
                <a:solidFill>
                  <a:srgbClr val="0000FF"/>
                </a:solidFill>
              </a:rPr>
              <a:t>(Μειωμένη ζήτηση προϊόντων και υπηρεσιών) </a:t>
            </a:r>
            <a:endParaRPr lang="en-US" sz="2400" b="1" dirty="0" smtClean="0">
              <a:solidFill>
                <a:srgbClr val="0000FF"/>
              </a:solidFill>
            </a:endParaRPr>
          </a:p>
          <a:p>
            <a:pPr marL="514350" indent="-514350" eaLnBrk="1" fontAlgn="auto" hangingPunct="1">
              <a:spcAft>
                <a:spcPts val="0"/>
              </a:spcAft>
              <a:buFont typeface="+mj-lt"/>
              <a:buAutoNum type="arabicPeriod"/>
              <a:defRPr/>
            </a:pPr>
            <a:r>
              <a:rPr lang="el-GR" b="1" dirty="0" smtClean="0"/>
              <a:t>Εποχική ανεργία </a:t>
            </a:r>
            <a:r>
              <a:rPr lang="el-GR" sz="2400" b="1" dirty="0" smtClean="0">
                <a:solidFill>
                  <a:srgbClr val="0000FF"/>
                </a:solidFill>
              </a:rPr>
              <a:t>(Εποχική Απασχόληση)</a:t>
            </a:r>
            <a:endParaRPr lang="en-US" sz="2400" b="1" dirty="0" smtClean="0">
              <a:solidFill>
                <a:srgbClr val="0000FF"/>
              </a:solidFill>
            </a:endParaRPr>
          </a:p>
          <a:p>
            <a:pPr marL="514350" indent="-514350" eaLnBrk="1" fontAlgn="auto" hangingPunct="1">
              <a:spcAft>
                <a:spcPts val="0"/>
              </a:spcAft>
              <a:buFont typeface="+mj-lt"/>
              <a:buAutoNum type="arabicPeriod"/>
              <a:defRPr/>
            </a:pPr>
            <a:r>
              <a:rPr lang="el-GR" b="1" dirty="0" smtClean="0"/>
              <a:t>«Φυσιολογική» ανεργία</a:t>
            </a:r>
            <a:r>
              <a:rPr lang="el-GR" sz="3200" b="1" dirty="0" smtClean="0">
                <a:solidFill>
                  <a:srgbClr val="0000FF"/>
                </a:solidFill>
              </a:rPr>
              <a:t> </a:t>
            </a:r>
            <a:r>
              <a:rPr lang="el-GR" sz="2400" b="1" dirty="0" smtClean="0">
                <a:solidFill>
                  <a:srgbClr val="0000FF"/>
                </a:solidFill>
              </a:rPr>
              <a:t>(Τριβής και Διαρθρωτική) </a:t>
            </a:r>
            <a:endParaRPr lang="el-GR" sz="2400" b="1" dirty="0" smtClean="0"/>
          </a:p>
          <a:p>
            <a:pPr marL="320040" indent="-320040" eaLnBrk="1" fontAlgn="auto" hangingPunct="1">
              <a:spcAft>
                <a:spcPts val="0"/>
              </a:spcAft>
              <a:buFont typeface="Wingdings" pitchFamily="2" charset="2"/>
              <a:buNone/>
              <a:defRPr/>
            </a:pPr>
            <a:endParaRPr lang="el-GR"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blinds(horizontal)">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blinds(horizontal)">
                                      <p:cBhvr>
                                        <p:cTn id="27"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Προσαρμοσμένη σχεδίαση">
  <a:themeElements>
    <a:clrScheme name="Προσαρμοσ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σαρμοσ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Προσαρμοσ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σαρμοσ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σαρμοσ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σαρμοσ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σαρμοσ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σαρμοσ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σαρμοσ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σαρμοσ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σαρμοσ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σαρμοσ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σαρμοσ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σαρμοσ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4">
  <a:themeElements>
    <a:clrScheme name="">
      <a:dk1>
        <a:srgbClr val="FFFFFF"/>
      </a:dk1>
      <a:lt1>
        <a:srgbClr val="FFFFFF"/>
      </a:lt1>
      <a:dk2>
        <a:srgbClr val="FFFFFF"/>
      </a:dk2>
      <a:lt2>
        <a:srgbClr val="95A3AA"/>
      </a:lt2>
      <a:accent1>
        <a:srgbClr val="5A89A8"/>
      </a:accent1>
      <a:accent2>
        <a:srgbClr val="D2DFE7"/>
      </a:accent2>
      <a:accent3>
        <a:srgbClr val="FFFFFF"/>
      </a:accent3>
      <a:accent4>
        <a:srgbClr val="DADADA"/>
      </a:accent4>
      <a:accent5>
        <a:srgbClr val="B5C4D1"/>
      </a:accent5>
      <a:accent6>
        <a:srgbClr val="BECAD1"/>
      </a:accent6>
      <a:hlink>
        <a:srgbClr val="94BAD1"/>
      </a:hlink>
      <a:folHlink>
        <a:srgbClr val="FFFFFF"/>
      </a:folHlink>
    </a:clrScheme>
    <a:fontScheme name="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 13">
        <a:dk1>
          <a:srgbClr val="FFFFFF"/>
        </a:dk1>
        <a:lt1>
          <a:srgbClr val="FFFFFF"/>
        </a:lt1>
        <a:dk2>
          <a:srgbClr val="000000"/>
        </a:dk2>
        <a:lt2>
          <a:srgbClr val="808080"/>
        </a:lt2>
        <a:accent1>
          <a:srgbClr val="AE1616"/>
        </a:accent1>
        <a:accent2>
          <a:srgbClr val="333399"/>
        </a:accent2>
        <a:accent3>
          <a:srgbClr val="FFFFFF"/>
        </a:accent3>
        <a:accent4>
          <a:srgbClr val="DADADA"/>
        </a:accent4>
        <a:accent5>
          <a:srgbClr val="D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 14">
        <a:dk1>
          <a:srgbClr val="000000"/>
        </a:dk1>
        <a:lt1>
          <a:srgbClr val="FFFFFF"/>
        </a:lt1>
        <a:dk2>
          <a:srgbClr val="000000"/>
        </a:dk2>
        <a:lt2>
          <a:srgbClr val="808080"/>
        </a:lt2>
        <a:accent1>
          <a:srgbClr val="CD1919"/>
        </a:accent1>
        <a:accent2>
          <a:srgbClr val="333399"/>
        </a:accent2>
        <a:accent3>
          <a:srgbClr val="FFFFFF"/>
        </a:accent3>
        <a:accent4>
          <a:srgbClr val="000000"/>
        </a:accent4>
        <a:accent5>
          <a:srgbClr val="E3AB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 15">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14 16">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Stream</Template>
  <TotalTime>6787</TotalTime>
  <Words>3541</Words>
  <Application>Microsoft Office PowerPoint</Application>
  <PresentationFormat>On-screen Show (4:3)</PresentationFormat>
  <Paragraphs>355</Paragraphs>
  <Slides>48</Slides>
  <Notes>28</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48</vt:i4>
      </vt:variant>
    </vt:vector>
  </HeadingPairs>
  <TitlesOfParts>
    <vt:vector size="60" baseType="lpstr">
      <vt:lpstr>Times New Roman</vt:lpstr>
      <vt:lpstr>Arial</vt:lpstr>
      <vt:lpstr>Tw Cen MT</vt:lpstr>
      <vt:lpstr>Wingdings</vt:lpstr>
      <vt:lpstr>Wingdings 2</vt:lpstr>
      <vt:lpstr>Calibri</vt:lpstr>
      <vt:lpstr>Wingdings 3</vt:lpstr>
      <vt:lpstr>Προσαρμοσμένη σχεδίαση</vt:lpstr>
      <vt:lpstr>1_Default Design</vt:lpstr>
      <vt:lpstr>Median</vt:lpstr>
      <vt:lpstr>14</vt:lpstr>
      <vt:lpstr>Microsoft Office Excel Chart</vt:lpstr>
      <vt:lpstr>Slide 1</vt:lpstr>
      <vt:lpstr>Στοιχεία Έρευνας </vt:lpstr>
      <vt:lpstr>Ιστορική Αναδρομή (2000 – 2014)</vt:lpstr>
      <vt:lpstr>Ιστορική Αναδρομή (2000 – 2014)</vt:lpstr>
      <vt:lpstr>Ανεργία – Εργ. Δυναμικό – Ποσοστά </vt:lpstr>
      <vt:lpstr>Ποσοστό Ανέργων και Απασχολουμένων </vt:lpstr>
      <vt:lpstr>Ποσοστό Ανέργων και Απασχολουμένων </vt:lpstr>
      <vt:lpstr>Κατηγόριες Ανεργίας</vt:lpstr>
      <vt:lpstr>Κατηγόριες Ανεργίας</vt:lpstr>
      <vt:lpstr>Κατηγόριες Ανεργίας</vt:lpstr>
      <vt:lpstr>Κατηγόριες Ανεργίας</vt:lpstr>
      <vt:lpstr>Κατηγόριες Ανεργίας</vt:lpstr>
      <vt:lpstr>Κατηγόριες Ανεργίας</vt:lpstr>
      <vt:lpstr>Κατηγόριες Ανεργίας</vt:lpstr>
      <vt:lpstr>Επιπτώσεις της Ανεργίας</vt:lpstr>
      <vt:lpstr>ΕΡΕΥΝΑ ΕΡΓΑΤΙΚΟΥ ΔΥΝΑΜΙΚΟΥ</vt:lpstr>
      <vt:lpstr>ΕΡΕΥΝΑ ΕΡΓΑΤΙΚΟΥ ΔΥΝΑΜΙΚΟΥ</vt:lpstr>
      <vt:lpstr>ΕΡΕΥΝΑ ΕΡΓΑΤΙΚΟΥ ΔΥΝΑΜΙΚΟΥ</vt:lpstr>
      <vt:lpstr>ΕΡΕΥΝΑ ΕΡΓΑΤΙΚΟΥ ΔΥΝΑΜΙΚΟΥ</vt:lpstr>
      <vt:lpstr>ΕΡΕΥΝΑ ΕΡΓΑΤΙΚΟΥ ΔΥΝΑΜΙΚΟΥ</vt:lpstr>
      <vt:lpstr>ΕΡΕΥΝΑ ΕΡΓΑΤΙΚΟΥ ΔΥΝΑΜΙΚΟΥ</vt:lpstr>
      <vt:lpstr>Συνοπτικά στοιχεία Αγοράς Εργασίας – 2015 (Εργατικό Δυναμικό) </vt:lpstr>
      <vt:lpstr>Συνοπτικά στοιχεία Αγοράς Εργασίας – 2015 (Εργατικό Δυναμικό - 2) </vt:lpstr>
      <vt:lpstr>Συνοπτικά στοιχεία Αγοράς Εργασίας – 2015 (Απασχόληση - 1) </vt:lpstr>
      <vt:lpstr>Συνοπτικά στοιχεία Αγοράς Εργασίας – 2015 (Απασχόληση - 2) </vt:lpstr>
      <vt:lpstr>Συνοπτικά στοιχεία Αγοράς Εργασίας – 2015 (Απασχόληση - 3) </vt:lpstr>
      <vt:lpstr>Συνοπτικά στοιχεία Αγοράς Εργασίας – 2015 (Απασχόληση - 4) </vt:lpstr>
      <vt:lpstr>Συνοπτικά στοιχεία Αγοράς Εργασίας – 2015 (Απασχόληση - 5) </vt:lpstr>
      <vt:lpstr>Συνοπτικά στοιχεία Αγοράς Εργασίας – 2015 (Ανεργία - 2ο Τρίμηνο 2015) </vt:lpstr>
      <vt:lpstr>Συνοπτικά στοιχεία Αγοράς Εργασίας – 2015 (Ανεργία - 2ο Τρίμηνο 2015) </vt:lpstr>
      <vt:lpstr>Συνοπτικά στοιχεία Αγοράς Εργασίας – 2015 (Ανεργία - 2ο Τρίμηνο 2015) </vt:lpstr>
      <vt:lpstr> Εξελίξεις στην Αγορά Εργασίας  Ιούλιος 2015 VS Ιούλιος 2014 </vt:lpstr>
      <vt:lpstr> Εξελίξεις στην Αγορά Εργασίας  Ιούλιος 2015 VS Ιούλιος 2014 </vt:lpstr>
      <vt:lpstr> Εξελίξεις στην Αγορά Εργασίας  Ιούλιος 2015 VS Ιούλιος 2014 </vt:lpstr>
      <vt:lpstr>  Εξελίξεις στην Αγορά Εργασίας  Ιούλιος 2015 VS Ιούλιος 2014  </vt:lpstr>
      <vt:lpstr>  Εξελίξεις στην Αγορά Εργασίας  Ιούλιος 2015 VS Ιούλιος 2014  </vt:lpstr>
      <vt:lpstr>  Εξελίξεις στην Αγορά Εργασίας  Ιούλιος 2015 VS Ιούλιος 2014  </vt:lpstr>
      <vt:lpstr>  Εξελίξεις στην Αγορά Εργασίας  Ιούλιος 2015 VS Ιούλιος 2014  </vt:lpstr>
      <vt:lpstr>  Εξελίξεις στην Αγορά Εργασίας  Ιούλιος 2015 VS Ιούλιος 2014  </vt:lpstr>
      <vt:lpstr>  Εξελίξεις στην Αγορά Εργασίας  Ιούλιος 2015 VS Ιούλιος 2014  </vt:lpstr>
      <vt:lpstr>  Εξελίξεις στην Αγορά Εργασίας  Ιούλιος 2015 VS Ιούλιος 2014  </vt:lpstr>
      <vt:lpstr>  Εξελίξεις στην Αγορά Εργασίας  Ιούλιος 2015 VS Ιούλιος 2014  </vt:lpstr>
      <vt:lpstr>  Εξελίξεις στην Αγορά Εργασίας  Ιούλιος 2015 VS Ιούλιος 2014  </vt:lpstr>
      <vt:lpstr>ΔΥΑ - Κενές θέσεις εργασίας</vt:lpstr>
      <vt:lpstr>Δαπάνες για ανεργιακό επίδομα και Ταμείο πλεονάζοντος προσωπικού </vt:lpstr>
      <vt:lpstr>Ανεργία στην ΕΕ – Αύγουστος 2015</vt:lpstr>
      <vt:lpstr>Ανεργία στην ΕΕ – Αύγουστος 2015</vt:lpstr>
      <vt:lpstr>Ευχαριστώ για την προσοχή σας!!! </vt:lpstr>
    </vt:vector>
  </TitlesOfParts>
  <Company>Department of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Spyrou</dc:creator>
  <cp:lastModifiedBy>User</cp:lastModifiedBy>
  <cp:revision>634</cp:revision>
  <dcterms:created xsi:type="dcterms:W3CDTF">2006-05-10T08:16:45Z</dcterms:created>
  <dcterms:modified xsi:type="dcterms:W3CDTF">2015-10-13T10:09:16Z</dcterms:modified>
</cp:coreProperties>
</file>